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</p:sldIdLst>
  <p:sldSz cx="18288000" cy="10287000"/>
  <p:notesSz cx="6858000" cy="9144000"/>
  <p:embeddedFontLst>
    <p:embeddedFont>
      <p:font typeface="Abril Fatface" panose="02000503000000020003" pitchFamily="2" charset="0"/>
      <p:regular r:id="rId19"/>
    </p:embeddedFont>
    <p:embeddedFont>
      <p:font typeface="Fascinate Inline" panose="020B0604020202020204" charset="0"/>
      <p:regular r:id="rId20"/>
    </p:embeddedFont>
    <p:embeddedFont>
      <p:font typeface="HK Grotesk Bold" panose="020B0604020202020204" charset="0"/>
      <p:regular r:id="rId21"/>
    </p:embeddedFont>
    <p:embeddedFont>
      <p:font typeface="HK Grotesk Medium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old" panose="020000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693" autoAdjust="0"/>
  </p:normalViewPr>
  <p:slideViewPr>
    <p:cSldViewPr>
      <p:cViewPr varScale="1">
        <p:scale>
          <a:sx n="43" d="100"/>
          <a:sy n="43" d="100"/>
        </p:scale>
        <p:origin x="52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3" d="100"/>
        <a:sy n="15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Astazi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in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urmeaza</a:t>
            </a:r>
            <a:r>
              <a:rPr lang="en-US" dirty="0"/>
              <a:t> </a:t>
            </a:r>
            <a:r>
              <a:rPr lang="en-US" dirty="0" err="1"/>
              <a:t>proiectul</a:t>
            </a:r>
            <a:r>
              <a:rPr lang="en-US" dirty="0"/>
              <a:t> meu </a:t>
            </a:r>
            <a:r>
              <a:rPr lang="en-US" dirty="0" err="1"/>
              <a:t>intitulat</a:t>
            </a:r>
            <a:r>
              <a:rPr lang="en-US" dirty="0"/>
              <a:t>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urmeaza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prezint</a:t>
            </a:r>
            <a:r>
              <a:rPr lang="en-US" dirty="0"/>
              <a:t> </a:t>
            </a:r>
            <a:r>
              <a:rPr lang="en-US" dirty="0" err="1"/>
              <a:t>principalele</a:t>
            </a:r>
            <a:r>
              <a:rPr lang="en-US" dirty="0"/>
              <a:t> view-</a:t>
            </a:r>
            <a:r>
              <a:rPr lang="en-US" dirty="0" err="1"/>
              <a:t>uri</a:t>
            </a:r>
            <a:r>
              <a:rPr lang="en-US" dirty="0"/>
              <a:t> ale </a:t>
            </a:r>
            <a:r>
              <a:rPr lang="en-US" dirty="0" err="1"/>
              <a:t>aplicatiei</a:t>
            </a:r>
            <a:r>
              <a:rPr lang="en-US" dirty="0"/>
              <a:t>. </a:t>
            </a:r>
          </a:p>
          <a:p>
            <a:r>
              <a:rPr lang="en-US" dirty="0"/>
              <a:t> Sa </a:t>
            </a:r>
            <a:r>
              <a:rPr lang="en-US" dirty="0" err="1"/>
              <a:t>incepem</a:t>
            </a:r>
            <a:r>
              <a:rPr lang="en-US" dirty="0"/>
              <a:t> cu </a:t>
            </a:r>
            <a:r>
              <a:rPr lang="en-US" dirty="0" err="1"/>
              <a:t>inceputul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anume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organizatiei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0341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mentionez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stabilirea</a:t>
            </a:r>
            <a:r>
              <a:rPr lang="en-US" dirty="0"/>
              <a:t> </a:t>
            </a:r>
            <a:r>
              <a:rPr lang="en-US" dirty="0" err="1"/>
              <a:t>campurilor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</a:p>
          <a:p>
            <a:r>
              <a:rPr lang="en-US" dirty="0"/>
              <a:t>au </a:t>
            </a:r>
            <a:r>
              <a:rPr lang="en-US" dirty="0" err="1"/>
              <a:t>foststabilite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cu un </a:t>
            </a:r>
            <a:r>
              <a:rPr lang="en-US" dirty="0" err="1"/>
              <a:t>recrutor</a:t>
            </a:r>
            <a:r>
              <a:rPr lang="en-US" dirty="0"/>
              <a:t> din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companii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 </a:t>
            </a:r>
          </a:p>
          <a:p>
            <a:r>
              <a:rPr lang="en-US" dirty="0"/>
              <a:t>cu care am </a:t>
            </a:r>
            <a:r>
              <a:rPr lang="en-US" dirty="0" err="1"/>
              <a:t>avut</a:t>
            </a:r>
            <a:r>
              <a:rPr lang="en-US" dirty="0"/>
              <a:t> o </a:t>
            </a:r>
            <a:r>
              <a:rPr lang="en-US" dirty="0" err="1"/>
              <a:t>colaborare</a:t>
            </a:r>
            <a:r>
              <a:rPr lang="en-US" dirty="0"/>
              <a:t> de tip scholar ship. </a:t>
            </a:r>
          </a:p>
          <a:p>
            <a:r>
              <a:rPr lang="en-US" dirty="0" err="1"/>
              <a:t>Acesta</a:t>
            </a:r>
            <a:r>
              <a:rPr lang="en-US" dirty="0"/>
              <a:t> mi-a </a:t>
            </a:r>
            <a:r>
              <a:rPr lang="en-US" dirty="0" err="1"/>
              <a:t>spus</a:t>
            </a:r>
            <a:r>
              <a:rPr lang="en-US" dirty="0"/>
              <a:t> la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recrutor</a:t>
            </a:r>
            <a:r>
              <a:rPr lang="en-US" dirty="0"/>
              <a:t> </a:t>
            </a:r>
            <a:r>
              <a:rPr lang="en-US" dirty="0" err="1"/>
              <a:t>atent</a:t>
            </a:r>
            <a:r>
              <a:rPr lang="en-US" dirty="0"/>
              <a:t> practice.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ca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criteriu</a:t>
            </a:r>
            <a:r>
              <a:rPr lang="en-US" dirty="0"/>
              <a:t> are </a:t>
            </a:r>
            <a:r>
              <a:rPr lang="en-US" dirty="0" err="1"/>
              <a:t>atasat</a:t>
            </a:r>
            <a:r>
              <a:rPr lang="en-US" dirty="0"/>
              <a:t> un </a:t>
            </a:r>
            <a:r>
              <a:rPr lang="en-US" dirty="0" err="1"/>
              <a:t>procent</a:t>
            </a:r>
            <a:r>
              <a:rPr lang="en-US" dirty="0"/>
              <a:t> de </a:t>
            </a:r>
            <a:r>
              <a:rPr lang="en-US" dirty="0" err="1"/>
              <a:t>importanta</a:t>
            </a:r>
            <a:r>
              <a:rPr lang="en-US" dirty="0"/>
              <a:t>.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967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View-ul cu </a:t>
            </a:r>
            <a:r>
              <a:rPr lang="en-US" dirty="0" err="1"/>
              <a:t>rezultle</a:t>
            </a:r>
            <a:r>
              <a:rPr lang="en-US" dirty="0"/>
              <a:t> </a:t>
            </a:r>
            <a:r>
              <a:rPr lang="en-US" dirty="0" err="1"/>
              <a:t>obtinute</a:t>
            </a:r>
            <a:r>
              <a:rPr lang="en-US" dirty="0"/>
              <a:t> experimental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5689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View-ul cu </a:t>
            </a:r>
            <a:r>
              <a:rPr lang="en-US" dirty="0" err="1"/>
              <a:t>favoritii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recrutor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81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o-RO" dirty="0"/>
              <a:t>Iar aici am selectat principalele </a:t>
            </a:r>
            <a:r>
              <a:rPr lang="ro-RO" dirty="0" err="1"/>
              <a:t>diferenta</a:t>
            </a:r>
            <a:r>
              <a:rPr lang="ro-RO" dirty="0"/>
              <a:t> </a:t>
            </a:r>
            <a:r>
              <a:rPr lang="ro-RO" dirty="0" err="1"/>
              <a:t>diferente</a:t>
            </a:r>
            <a:r>
              <a:rPr lang="ro-RO" dirty="0"/>
              <a:t> . </a:t>
            </a:r>
            <a:r>
              <a:rPr lang="ro-RO" dirty="0" err="1"/>
              <a:t>Fara</a:t>
            </a:r>
            <a:r>
              <a:rPr lang="ro-RO" dirty="0"/>
              <a:t> VS CU </a:t>
            </a:r>
            <a:r>
              <a:rPr lang="ro-RO" dirty="0" err="1"/>
              <a:t>aplicatia</a:t>
            </a:r>
            <a:r>
              <a:rPr lang="ro-RO" dirty="0"/>
              <a:t> se trece de la</a:t>
            </a:r>
          </a:p>
          <a:p>
            <a:endParaRPr lang="ro-RO" dirty="0"/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CV </a:t>
            </a:r>
            <a:r>
              <a:rPr lang="en-US" dirty="0" err="1"/>
              <a:t>reprezintă</a:t>
            </a:r>
            <a:r>
              <a:rPr lang="en-US" dirty="0"/>
              <a:t> o </a:t>
            </a:r>
            <a:r>
              <a:rPr lang="en-US" dirty="0" err="1"/>
              <a:t>poveste</a:t>
            </a:r>
            <a:r>
              <a:rPr lang="en-US" dirty="0"/>
              <a:t>.</a:t>
            </a:r>
          </a:p>
          <a:p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merită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</a:t>
            </a:r>
            <a:r>
              <a:rPr lang="en-US" dirty="0" err="1"/>
              <a:t>citită</a:t>
            </a:r>
            <a:r>
              <a:rPr lang="en-US" dirty="0"/>
              <a:t> de </a:t>
            </a:r>
            <a:r>
              <a:rPr lang="en-US" dirty="0" err="1"/>
              <a:t>cineva</a:t>
            </a:r>
            <a:r>
              <a:rPr lang="en-US" dirty="0"/>
              <a:t>. Sau… de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înțelege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Cateva</a:t>
            </a:r>
            <a:r>
              <a:rPr lang="ro-RO" dirty="0"/>
              <a:t> din </a:t>
            </a:r>
            <a:r>
              <a:rPr lang="ro-RO" dirty="0" err="1"/>
              <a:t>directiile</a:t>
            </a:r>
            <a:r>
              <a:rPr lang="ro-RO" dirty="0"/>
              <a:t> viitoare includ</a:t>
            </a:r>
          </a:p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972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As </a:t>
            </a:r>
            <a:r>
              <a:rPr lang="en-US" dirty="0" err="1"/>
              <a:t>vrea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subliniez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contemporana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anume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…</a:t>
            </a:r>
            <a:r>
              <a:rPr lang="en-US" dirty="0" err="1"/>
              <a:t>provocari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Ca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meu,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exista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in sala, care s-au </a:t>
            </a:r>
            <a:r>
              <a:rPr lang="en-US" dirty="0" err="1"/>
              <a:t>ocnfruntat</a:t>
            </a:r>
            <a:r>
              <a:rPr lang="en-US" dirty="0"/>
              <a:t> cu o </a:t>
            </a:r>
            <a:r>
              <a:rPr lang="en-US" dirty="0" err="1"/>
              <a:t>astfel</a:t>
            </a:r>
            <a:r>
              <a:rPr lang="en-US" dirty="0"/>
              <a:t> de </a:t>
            </a:r>
            <a:r>
              <a:rPr lang="en-US" dirty="0" err="1"/>
              <a:t>problema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Intrebarea</a:t>
            </a:r>
            <a:r>
              <a:rPr lang="en-US" dirty="0"/>
              <a:t> </a:t>
            </a:r>
            <a:r>
              <a:rPr lang="en-US" dirty="0" err="1"/>
              <a:t>mea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cum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 </a:t>
            </a:r>
            <a:r>
              <a:rPr lang="en-US" dirty="0" err="1"/>
              <a:t>tehnologia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imbunatati</a:t>
            </a:r>
            <a:r>
              <a:rPr lang="en-US" dirty="0"/>
              <a:t> </a:t>
            </a:r>
            <a:r>
              <a:rPr lang="en-US" dirty="0" err="1"/>
              <a:t>aceast</a:t>
            </a:r>
            <a:r>
              <a:rPr lang="en-US" dirty="0"/>
              <a:t> process?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Astfel</a:t>
            </a:r>
            <a:r>
              <a:rPr lang="en-US" dirty="0"/>
              <a:t>: am </a:t>
            </a:r>
            <a:r>
              <a:rPr lang="en-US" dirty="0" err="1"/>
              <a:t>gandit</a:t>
            </a:r>
            <a:r>
              <a:rPr lang="en-US" dirty="0"/>
              <a:t> o </a:t>
            </a:r>
            <a:r>
              <a:rPr lang="en-US" dirty="0" err="1"/>
              <a:t>solutie</a:t>
            </a:r>
            <a:r>
              <a:rPr lang="en-US" dirty="0"/>
              <a:t> </a:t>
            </a:r>
            <a:r>
              <a:rPr lang="en-US" dirty="0" err="1"/>
              <a:t>digitala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platforma</a:t>
            </a:r>
            <a:endParaRPr lang="en-US" dirty="0"/>
          </a:p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ofera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la </a:t>
            </a:r>
            <a:r>
              <a:rPr lang="en-US" dirty="0" err="1"/>
              <a:t>indemana</a:t>
            </a:r>
            <a:r>
              <a:rPr lang="en-US" dirty="0"/>
              <a:t> </a:t>
            </a:r>
            <a:r>
              <a:rPr lang="en-US" dirty="0" err="1"/>
              <a:t>oricui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spun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faptul</a:t>
            </a:r>
            <a:r>
              <a:rPr lang="en-US" dirty="0"/>
              <a:t> ca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folosi</a:t>
            </a:r>
            <a:r>
              <a:rPr lang="en-US" dirty="0"/>
              <a:t> cu </a:t>
            </a:r>
            <a:r>
              <a:rPr lang="en-US" dirty="0" err="1"/>
              <a:t>adevarat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la </a:t>
            </a:r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maxim,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neaparat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fii</a:t>
            </a:r>
            <a:r>
              <a:rPr lang="en-US" dirty="0"/>
              <a:t> </a:t>
            </a:r>
            <a:r>
              <a:rPr lang="en-US" dirty="0" err="1"/>
              <a:t>recrutor</a:t>
            </a:r>
            <a:r>
              <a:rPr lang="en-US" dirty="0"/>
              <a:t> in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organizatii</a:t>
            </a:r>
            <a:r>
              <a:rPr lang="en-US" dirty="0"/>
              <a:t>, </a:t>
            </a:r>
            <a:r>
              <a:rPr lang="en-US" dirty="0" err="1"/>
              <a:t>accesul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organizatie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exclusiv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administrator </a:t>
            </a:r>
            <a:r>
              <a:rPr lang="en-US" dirty="0" err="1"/>
              <a:t>printr</a:t>
            </a:r>
            <a:r>
              <a:rPr lang="en-US" dirty="0"/>
              <a:t>-un link </a:t>
            </a:r>
            <a:r>
              <a:rPr lang="en-US" dirty="0" err="1"/>
              <a:t>unic</a:t>
            </a:r>
            <a:r>
              <a:rPr lang="en-US" dirty="0"/>
              <a:t> </a:t>
            </a:r>
            <a:r>
              <a:rPr lang="en-US" dirty="0" err="1"/>
              <a:t>valabil</a:t>
            </a:r>
            <a:r>
              <a:rPr lang="en-US" dirty="0"/>
              <a:t> 24h.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Ca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obiective</a:t>
            </a:r>
            <a:r>
              <a:rPr lang="en-US" dirty="0"/>
              <a:t>, mi-am </a:t>
            </a:r>
            <a:r>
              <a:rPr lang="en-US" dirty="0" err="1"/>
              <a:t>propus</a:t>
            </a:r>
            <a:r>
              <a:rPr lang="en-US" dirty="0"/>
              <a:t> ca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mea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urmatoarele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Automatizarea</a:t>
            </a:r>
            <a:r>
              <a:rPr lang="en-US" dirty="0"/>
              <a:t> </a:t>
            </a:r>
            <a:r>
              <a:rPr lang="en-US" dirty="0" err="1"/>
              <a:t>selectiei</a:t>
            </a:r>
            <a:endParaRPr lang="en-US" dirty="0"/>
          </a:p>
          <a:p>
            <a:r>
              <a:rPr lang="en-US" dirty="0" err="1"/>
              <a:t>Compatibilitate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cv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profilul</a:t>
            </a:r>
            <a:r>
              <a:rPr lang="en-US" dirty="0"/>
              <a:t> job-</a:t>
            </a:r>
            <a:r>
              <a:rPr lang="en-US" dirty="0" err="1"/>
              <a:t>ului</a:t>
            </a:r>
            <a:endParaRPr lang="en-US" dirty="0"/>
          </a:p>
          <a:p>
            <a:r>
              <a:rPr lang="en-US" dirty="0" err="1"/>
              <a:t>Acces</a:t>
            </a:r>
            <a:r>
              <a:rPr lang="en-US" dirty="0"/>
              <a:t> </a:t>
            </a:r>
            <a:r>
              <a:rPr lang="en-US" dirty="0" err="1"/>
              <a:t>organizat</a:t>
            </a:r>
            <a:r>
              <a:rPr lang="en-US" dirty="0"/>
              <a:t> pe </a:t>
            </a:r>
            <a:r>
              <a:rPr lang="en-US" dirty="0" err="1"/>
              <a:t>roluri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 definite</a:t>
            </a:r>
          </a:p>
          <a:p>
            <a:r>
              <a:rPr lang="en-US" dirty="0"/>
              <a:t>Un flux </a:t>
            </a:r>
            <a:r>
              <a:rPr lang="en-US" dirty="0" err="1"/>
              <a:t>complet</a:t>
            </a:r>
            <a:r>
              <a:rPr lang="en-US" dirty="0"/>
              <a:t>------de la cv-la </a:t>
            </a:r>
            <a:r>
              <a:rPr lang="en-US" dirty="0" err="1"/>
              <a:t>interviu</a:t>
            </a:r>
            <a:endParaRPr lang="en-US" dirty="0"/>
          </a:p>
          <a:p>
            <a:r>
              <a:rPr lang="en-US" dirty="0"/>
              <a:t>Fara training </a:t>
            </a:r>
            <a:r>
              <a:rPr lang="en-US" dirty="0" err="1"/>
              <a:t>complicat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arhitectura</a:t>
            </a:r>
            <a:r>
              <a:rPr lang="en-US" dirty="0"/>
              <a:t> am </a:t>
            </a:r>
            <a:r>
              <a:rPr lang="en-US" dirty="0" err="1"/>
              <a:t>utilizat</a:t>
            </a:r>
            <a:r>
              <a:rPr lang="en-US" dirty="0"/>
              <a:t> </a:t>
            </a: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moderne</a:t>
            </a:r>
            <a:endParaRPr lang="en-US" dirty="0"/>
          </a:p>
          <a:p>
            <a:endParaRPr lang="en-US" dirty="0"/>
          </a:p>
          <a:p>
            <a:r>
              <a:rPr lang="en-US" dirty="0"/>
              <a:t>Pe </a:t>
            </a:r>
            <a:r>
              <a:rPr lang="en-US" dirty="0" err="1"/>
              <a:t>partea</a:t>
            </a:r>
            <a:r>
              <a:rPr lang="en-US" dirty="0"/>
              <a:t> de F… am </a:t>
            </a:r>
            <a:r>
              <a:rPr lang="en-US" dirty="0" err="1"/>
              <a:t>utilizat</a:t>
            </a:r>
            <a:r>
              <a:rPr lang="en-US" dirty="0"/>
              <a:t> react </a:t>
            </a:r>
            <a:r>
              <a:rPr lang="en-US" dirty="0" err="1"/>
              <a:t>impreuna</a:t>
            </a:r>
            <a:r>
              <a:rPr lang="en-US" dirty="0"/>
              <a:t> cu</a:t>
            </a:r>
          </a:p>
          <a:p>
            <a:r>
              <a:rPr lang="en-US" dirty="0"/>
              <a:t>Baza de date </a:t>
            </a:r>
            <a:r>
              <a:rPr lang="en-US" dirty="0" err="1"/>
              <a:t>folosita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Utlizand</a:t>
            </a:r>
            <a:r>
              <a:rPr lang="en-US" dirty="0"/>
              <a:t> Framework-ul</a:t>
            </a:r>
          </a:p>
          <a:p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legatura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F..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534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proiectat</a:t>
            </a:r>
            <a:r>
              <a:rPr lang="en-US" dirty="0"/>
              <a:t> o </a:t>
            </a:r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modulara</a:t>
            </a:r>
            <a:r>
              <a:rPr lang="en-US" dirty="0"/>
              <a:t>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rapida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separata a </a:t>
            </a:r>
            <a:r>
              <a:rPr lang="en-US" dirty="0" err="1"/>
              <a:t>componentelor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are o resp </a:t>
            </a:r>
            <a:r>
              <a:rPr lang="en-US" dirty="0" err="1"/>
              <a:t>clara</a:t>
            </a:r>
            <a:r>
              <a:rPr lang="en-US" dirty="0"/>
              <a:t>, de ex in F server </a:t>
            </a:r>
            <a:r>
              <a:rPr lang="en-US" dirty="0" err="1"/>
              <a:t>principalele</a:t>
            </a:r>
            <a:r>
              <a:rPr lang="en-US" dirty="0"/>
              <a:t> module sunt de: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it-IT" b="1" dirty="0"/>
              <a:t>punctul de intrare principal pentru toate cererile HTTP venite din frontend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607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REST- representation state transform-</a:t>
            </a:r>
            <a:r>
              <a:rPr lang="en-US" dirty="0" err="1"/>
              <a:t>stil</a:t>
            </a:r>
            <a:r>
              <a:rPr lang="en-US" dirty="0"/>
              <a:t> architectural/cum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faci</a:t>
            </a:r>
            <a:r>
              <a:rPr lang="en-US" dirty="0"/>
              <a:t> </a:t>
            </a:r>
            <a:r>
              <a:rPr lang="en-US" dirty="0" err="1"/>
              <a:t>standardizat</a:t>
            </a:r>
            <a:endParaRPr lang="ro-RO" dirty="0"/>
          </a:p>
          <a:p>
            <a:endParaRPr lang="ro-RO" dirty="0"/>
          </a:p>
          <a:p>
            <a:endParaRPr lang="en-US" dirty="0"/>
          </a:p>
          <a:p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f </a:t>
            </a:r>
            <a:r>
              <a:rPr lang="en-US" dirty="0" err="1"/>
              <a:t>si</a:t>
            </a:r>
            <a:r>
              <a:rPr lang="en-US" dirty="0"/>
              <a:t> backend…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aici</a:t>
            </a:r>
            <a:r>
              <a:rPr lang="en-US" dirty="0"/>
              <a:t> sun </a:t>
            </a:r>
            <a:r>
              <a:rPr lang="en-US" dirty="0" err="1"/>
              <a:t>prezentate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ele</a:t>
            </a:r>
            <a:endParaRPr lang="ro-RO" dirty="0"/>
          </a:p>
          <a:p>
            <a:endParaRPr lang="ro-RO" dirty="0"/>
          </a:p>
          <a:p>
            <a:r>
              <a:rPr lang="ro-RO" dirty="0"/>
              <a:t>Si anume responsabile cu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097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Un </a:t>
            </a:r>
            <a:r>
              <a:rPr lang="en-US" dirty="0" err="1"/>
              <a:t>recrutor</a:t>
            </a:r>
            <a:r>
              <a:rPr lang="en-US" dirty="0"/>
              <a:t>      </a:t>
            </a:r>
            <a:r>
              <a:rPr lang="en-US" dirty="0" err="1"/>
              <a:t>odata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autentificat</a:t>
            </a:r>
            <a:r>
              <a:rPr lang="en-US" dirty="0"/>
              <a:t> </a:t>
            </a:r>
            <a:r>
              <a:rPr lang="en-US" dirty="0" err="1"/>
              <a:t>parcurge</a:t>
            </a:r>
            <a:r>
              <a:rPr lang="en-US" dirty="0"/>
              <a:t> un </a:t>
            </a:r>
            <a:r>
              <a:rPr lang="en-US" dirty="0" err="1"/>
              <a:t>traseu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 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anume</a:t>
            </a:r>
            <a:r>
              <a:rPr lang="en-US" dirty="0"/>
              <a:t>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4837" r="-16483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1035772" y="3604060"/>
            <a:ext cx="9525" cy="274099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1987" y="3699310"/>
            <a:ext cx="16016130" cy="311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Soluție de automatizare a procesului de recrutare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281602" y="1922172"/>
            <a:ext cx="2957261" cy="40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490" spc="124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6" name="AutoShape 6"/>
          <p:cNvSpPr/>
          <p:nvPr/>
        </p:nvSpPr>
        <p:spPr>
          <a:xfrm>
            <a:off x="1243374" y="4069739"/>
            <a:ext cx="10535" cy="274099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33024" y="7299026"/>
            <a:ext cx="16378792" cy="213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Student: Mihălucă Mădălina-Maria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Îndrumător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: Conf. dr.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ing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. Adrian Alexandrescu 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Facultatea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de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Automatică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și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Calculatoare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Universitatea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Tehnică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“Gheorghe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Asachi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”,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Iași</a:t>
            </a:r>
            <a:endParaRPr lang="en-US" sz="2999" dirty="0">
              <a:solidFill>
                <a:srgbClr val="343434">
                  <a:alpha val="74902"/>
                </a:srgbClr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Profil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Calculatoare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ro-RO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și Tehnologia Informației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;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Specializarea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: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Tehnologia</a:t>
            </a:r>
            <a:r>
              <a:rPr lang="en-US" sz="2999" dirty="0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informa</a:t>
            </a:r>
            <a:r>
              <a:rPr lang="ro-RO" sz="2999" dirty="0" err="1">
                <a:solidFill>
                  <a:srgbClr val="343434">
                    <a:alpha val="74902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ției</a:t>
            </a:r>
            <a:endParaRPr lang="en-US" sz="2999" dirty="0">
              <a:solidFill>
                <a:srgbClr val="343434">
                  <a:alpha val="74902"/>
                </a:srgbClr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2143091" y="6735576"/>
            <a:ext cx="9141823" cy="897561"/>
          </a:xfrm>
          <a:custGeom>
            <a:avLst/>
            <a:gdLst/>
            <a:ahLst/>
            <a:cxnLst/>
            <a:rect l="l" t="t" r="r" b="b"/>
            <a:pathLst>
              <a:path w="9141823" h="897561">
                <a:moveTo>
                  <a:pt x="0" y="0"/>
                </a:moveTo>
                <a:lnTo>
                  <a:pt x="9141823" y="0"/>
                </a:lnTo>
                <a:lnTo>
                  <a:pt x="9141823" y="897561"/>
                </a:lnTo>
                <a:lnTo>
                  <a:pt x="0" y="897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59149" y="2530366"/>
            <a:ext cx="10935774" cy="1073694"/>
          </a:xfrm>
          <a:custGeom>
            <a:avLst/>
            <a:gdLst/>
            <a:ahLst/>
            <a:cxnLst/>
            <a:rect l="l" t="t" r="r" b="b"/>
            <a:pathLst>
              <a:path w="10935774" h="1073694">
                <a:moveTo>
                  <a:pt x="0" y="0"/>
                </a:moveTo>
                <a:lnTo>
                  <a:pt x="10935775" y="0"/>
                </a:lnTo>
                <a:lnTo>
                  <a:pt x="10935775" y="1073694"/>
                </a:lnTo>
                <a:lnTo>
                  <a:pt x="0" y="107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V="1">
            <a:off x="-2143091" y="9099987"/>
            <a:ext cx="9141823" cy="897561"/>
          </a:xfrm>
          <a:custGeom>
            <a:avLst/>
            <a:gdLst/>
            <a:ahLst/>
            <a:cxnLst/>
            <a:rect l="l" t="t" r="r" b="b"/>
            <a:pathLst>
              <a:path w="9141823" h="897561">
                <a:moveTo>
                  <a:pt x="0" y="897561"/>
                </a:moveTo>
                <a:lnTo>
                  <a:pt x="9141823" y="897561"/>
                </a:lnTo>
                <a:lnTo>
                  <a:pt x="9141823" y="0"/>
                </a:lnTo>
                <a:lnTo>
                  <a:pt x="0" y="0"/>
                </a:lnTo>
                <a:lnTo>
                  <a:pt x="0" y="8975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989666" y="2323317"/>
            <a:ext cx="10935774" cy="1073694"/>
          </a:xfrm>
          <a:custGeom>
            <a:avLst/>
            <a:gdLst/>
            <a:ahLst/>
            <a:cxnLst/>
            <a:rect l="l" t="t" r="r" b="b"/>
            <a:pathLst>
              <a:path w="10935774" h="1073694">
                <a:moveTo>
                  <a:pt x="0" y="0"/>
                </a:moveTo>
                <a:lnTo>
                  <a:pt x="10935774" y="0"/>
                </a:lnTo>
                <a:lnTo>
                  <a:pt x="10935774" y="1073694"/>
                </a:lnTo>
                <a:lnTo>
                  <a:pt x="0" y="107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337832" y="9784783"/>
            <a:ext cx="860643" cy="40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1/16</a:t>
            </a:r>
          </a:p>
        </p:txBody>
      </p:sp>
      <p:pic>
        <p:nvPicPr>
          <p:cNvPr id="14" name="Imagine 13" descr="O imagine care conține text, cerc&#10;&#10;Conținutul generat de inteligența artificială poate fi incorect.">
            <a:extLst>
              <a:ext uri="{FF2B5EF4-FFF2-40B4-BE49-F238E27FC236}">
                <a16:creationId xmlns:a16="http://schemas.microsoft.com/office/drawing/2014/main" id="{45E45842-7F86-B86A-7DB0-837DC05CC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7" y="981855"/>
            <a:ext cx="3809582" cy="21450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6548" y="1028700"/>
            <a:ext cx="7206395" cy="8743627"/>
            <a:chOff x="0" y="0"/>
            <a:chExt cx="9608527" cy="11658170"/>
          </a:xfrm>
        </p:grpSpPr>
        <p:sp>
          <p:nvSpPr>
            <p:cNvPr id="3" name="Freeform 3"/>
            <p:cNvSpPr/>
            <p:nvPr/>
          </p:nvSpPr>
          <p:spPr>
            <a:xfrm rot="-5400000">
              <a:off x="-1024821" y="1024821"/>
              <a:ext cx="11658170" cy="9608527"/>
            </a:xfrm>
            <a:custGeom>
              <a:avLst/>
              <a:gdLst/>
              <a:ahLst/>
              <a:cxnLst/>
              <a:rect l="l" t="t" r="r" b="b"/>
              <a:pathLst>
                <a:path w="11658170" h="9608527">
                  <a:moveTo>
                    <a:pt x="0" y="0"/>
                  </a:moveTo>
                  <a:lnTo>
                    <a:pt x="11658169" y="0"/>
                  </a:lnTo>
                  <a:lnTo>
                    <a:pt x="11658169" y="9608527"/>
                  </a:lnTo>
                  <a:lnTo>
                    <a:pt x="0" y="960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808" r="-16028" b="-785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6958935" y="3573879"/>
              <a:ext cx="12700" cy="3196038"/>
            </a:xfrm>
            <a:prstGeom prst="rect">
              <a:avLst/>
            </a:pr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2433100"/>
              <a:ext cx="8090124" cy="9225069"/>
            </a:xfrm>
            <a:custGeom>
              <a:avLst/>
              <a:gdLst/>
              <a:ahLst/>
              <a:cxnLst/>
              <a:rect l="l" t="t" r="r" b="b"/>
              <a:pathLst>
                <a:path w="8090124" h="9225069">
                  <a:moveTo>
                    <a:pt x="0" y="0"/>
                  </a:moveTo>
                  <a:lnTo>
                    <a:pt x="8090124" y="0"/>
                  </a:lnTo>
                  <a:lnTo>
                    <a:pt x="8090124" y="9225070"/>
                  </a:lnTo>
                  <a:lnTo>
                    <a:pt x="0" y="9225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8100" cap="sq">
              <a:solidFill>
                <a:srgbClr val="F2BDE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6337" y="333331"/>
              <a:ext cx="7955853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736"/>
                </a:lnSpc>
              </a:pPr>
              <a:r>
                <a:rPr lang="en-US" sz="3947" b="1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Finalizarea creării profilului organizației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6509" y="1028700"/>
            <a:ext cx="7206395" cy="8743627"/>
            <a:chOff x="0" y="0"/>
            <a:chExt cx="9608527" cy="11658170"/>
          </a:xfrm>
        </p:grpSpPr>
        <p:sp>
          <p:nvSpPr>
            <p:cNvPr id="8" name="Freeform 8"/>
            <p:cNvSpPr/>
            <p:nvPr/>
          </p:nvSpPr>
          <p:spPr>
            <a:xfrm rot="-5400000">
              <a:off x="-1024821" y="1024821"/>
              <a:ext cx="11658170" cy="9608527"/>
            </a:xfrm>
            <a:custGeom>
              <a:avLst/>
              <a:gdLst/>
              <a:ahLst/>
              <a:cxnLst/>
              <a:rect l="l" t="t" r="r" b="b"/>
              <a:pathLst>
                <a:path w="11658170" h="9608527">
                  <a:moveTo>
                    <a:pt x="0" y="0"/>
                  </a:moveTo>
                  <a:lnTo>
                    <a:pt x="11658169" y="0"/>
                  </a:lnTo>
                  <a:lnTo>
                    <a:pt x="11658169" y="9608527"/>
                  </a:lnTo>
                  <a:lnTo>
                    <a:pt x="0" y="960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5084" r="-59752" b="-785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397281" y="4257598"/>
              <a:ext cx="12700" cy="3196038"/>
            </a:xfrm>
            <a:prstGeom prst="rect">
              <a:avLst/>
            </a:pr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18658" y="0"/>
              <a:ext cx="7289869" cy="9772650"/>
            </a:xfrm>
            <a:custGeom>
              <a:avLst/>
              <a:gdLst/>
              <a:ahLst/>
              <a:cxnLst/>
              <a:rect l="l" t="t" r="r" b="b"/>
              <a:pathLst>
                <a:path w="7289869" h="9772650">
                  <a:moveTo>
                    <a:pt x="0" y="0"/>
                  </a:moveTo>
                  <a:lnTo>
                    <a:pt x="7289869" y="0"/>
                  </a:lnTo>
                  <a:lnTo>
                    <a:pt x="7289869" y="9772650"/>
                  </a:lnTo>
                  <a:lnTo>
                    <a:pt x="0" y="9772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38100" cap="sq">
              <a:solidFill>
                <a:srgbClr val="F2BDE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09981" y="10163175"/>
              <a:ext cx="7955853" cy="809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36"/>
                </a:lnSpc>
              </a:pPr>
              <a:r>
                <a:rPr lang="en-US" sz="3947" b="1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Creare profil recrutor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-745820" y="2003946"/>
              <a:ext cx="2916369" cy="858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00"/>
                </a:lnSpc>
              </a:pPr>
              <a:r>
                <a:rPr lang="en-US" sz="2000" spc="100">
                  <a:solidFill>
                    <a:srgbClr val="565656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SCSS - MAI 2025</a:t>
              </a:r>
            </a:p>
            <a:p>
              <a:pPr algn="r">
                <a:lnSpc>
                  <a:spcPts val="2600"/>
                </a:lnSpc>
              </a:pPr>
              <a:endParaRPr lang="en-US" sz="2000" spc="10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747747" y="4030018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 rot="-5400000">
            <a:off x="-1928296" y="3407568"/>
            <a:ext cx="634841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40"/>
              </a:lnSpc>
            </a:pPr>
            <a:r>
              <a:rPr lang="en-US" sz="52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View-uri reprezentative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68402" y="7839224"/>
            <a:ext cx="2187277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897499" y="8368769"/>
            <a:ext cx="15787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</a:t>
            </a:r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8751C61A-B6AD-FB15-98E0-5AD9963D2F94}"/>
              </a:ext>
            </a:extLst>
          </p:cNvPr>
          <p:cNvSpPr txBox="1"/>
          <p:nvPr/>
        </p:nvSpPr>
        <p:spPr>
          <a:xfrm>
            <a:off x="17419272" y="9772326"/>
            <a:ext cx="9161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10/16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4017" y="805078"/>
            <a:ext cx="13933200" cy="8676843"/>
          </a:xfrm>
          <a:custGeom>
            <a:avLst/>
            <a:gdLst/>
            <a:ahLst/>
            <a:cxnLst/>
            <a:rect l="l" t="t" r="r" b="b"/>
            <a:pathLst>
              <a:path w="13933200" h="8676843">
                <a:moveTo>
                  <a:pt x="0" y="0"/>
                </a:moveTo>
                <a:lnTo>
                  <a:pt x="13933200" y="0"/>
                </a:lnTo>
                <a:lnTo>
                  <a:pt x="13933200" y="8676843"/>
                </a:lnTo>
                <a:lnTo>
                  <a:pt x="0" y="8676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0"/>
            </a:stretch>
          </a:blipFill>
          <a:ln w="38100" cap="sq">
            <a:solidFill>
              <a:srgbClr val="F2BDE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-3244782" y="3253307"/>
            <a:ext cx="10287000" cy="3797436"/>
          </a:xfrm>
          <a:custGeom>
            <a:avLst/>
            <a:gdLst/>
            <a:ahLst/>
            <a:cxnLst/>
            <a:rect l="l" t="t" r="r" b="b"/>
            <a:pathLst>
              <a:path w="10287000" h="3797436">
                <a:moveTo>
                  <a:pt x="0" y="0"/>
                </a:moveTo>
                <a:lnTo>
                  <a:pt x="10287000" y="0"/>
                </a:lnTo>
                <a:lnTo>
                  <a:pt x="10287000" y="3797436"/>
                </a:lnTo>
                <a:lnTo>
                  <a:pt x="0" y="379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365" r="-103136" b="-1073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92289" y="825230"/>
            <a:ext cx="2114550" cy="6855791"/>
            <a:chOff x="0" y="0"/>
            <a:chExt cx="2819400" cy="9141055"/>
          </a:xfrm>
        </p:grpSpPr>
        <p:sp>
          <p:nvSpPr>
            <p:cNvPr id="5" name="AutoShape 5"/>
            <p:cNvSpPr/>
            <p:nvPr/>
          </p:nvSpPr>
          <p:spPr>
            <a:xfrm>
              <a:off x="418926" y="5486400"/>
              <a:ext cx="12700" cy="3654655"/>
            </a:xfrm>
            <a:prstGeom prst="rect">
              <a:avLst/>
            </a:pr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-2822575" y="2822575"/>
              <a:ext cx="846455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r>
                <a:rPr lang="en-US" sz="6999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View-uri reprezentative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-79226" y="8613586"/>
            <a:ext cx="2187277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788016E2-3C1A-F8B1-FFF6-953D0D5859D6}"/>
              </a:ext>
            </a:extLst>
          </p:cNvPr>
          <p:cNvSpPr txBox="1"/>
          <p:nvPr/>
        </p:nvSpPr>
        <p:spPr>
          <a:xfrm>
            <a:off x="17221200" y="966333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11/16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244782" y="3244782"/>
            <a:ext cx="10287000" cy="3797436"/>
          </a:xfrm>
          <a:custGeom>
            <a:avLst/>
            <a:gdLst/>
            <a:ahLst/>
            <a:cxnLst/>
            <a:rect l="l" t="t" r="r" b="b"/>
            <a:pathLst>
              <a:path w="10287000" h="3797436">
                <a:moveTo>
                  <a:pt x="0" y="0"/>
                </a:moveTo>
                <a:lnTo>
                  <a:pt x="10287000" y="0"/>
                </a:lnTo>
                <a:lnTo>
                  <a:pt x="10287000" y="3797436"/>
                </a:lnTo>
                <a:lnTo>
                  <a:pt x="0" y="379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65" r="-103136" b="-107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95517" y="864985"/>
            <a:ext cx="13975128" cy="8804331"/>
          </a:xfrm>
          <a:custGeom>
            <a:avLst/>
            <a:gdLst/>
            <a:ahLst/>
            <a:cxnLst/>
            <a:rect l="l" t="t" r="r" b="b"/>
            <a:pathLst>
              <a:path w="13975128" h="8804331">
                <a:moveTo>
                  <a:pt x="0" y="0"/>
                </a:moveTo>
                <a:lnTo>
                  <a:pt x="13975128" y="0"/>
                </a:lnTo>
                <a:lnTo>
                  <a:pt x="13975128" y="8804331"/>
                </a:lnTo>
                <a:lnTo>
                  <a:pt x="0" y="8804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F2BDE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17230" y="864985"/>
            <a:ext cx="2114550" cy="6855791"/>
            <a:chOff x="0" y="0"/>
            <a:chExt cx="2819400" cy="9141055"/>
          </a:xfrm>
        </p:grpSpPr>
        <p:sp>
          <p:nvSpPr>
            <p:cNvPr id="5" name="AutoShape 5"/>
            <p:cNvSpPr/>
            <p:nvPr/>
          </p:nvSpPr>
          <p:spPr>
            <a:xfrm>
              <a:off x="418926" y="5486400"/>
              <a:ext cx="12700" cy="3654655"/>
            </a:xfrm>
            <a:prstGeom prst="rect">
              <a:avLst/>
            </a:pr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-2822575" y="2822575"/>
              <a:ext cx="846455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r>
                <a:rPr lang="en-US" sz="6999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View-uri reprezentative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-79226" y="8653226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97A4FBB4-4CF5-15CC-DDEB-D2064B0FD1EB}"/>
              </a:ext>
            </a:extLst>
          </p:cNvPr>
          <p:cNvSpPr txBox="1"/>
          <p:nvPr/>
        </p:nvSpPr>
        <p:spPr>
          <a:xfrm>
            <a:off x="17373600" y="969777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12/16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244782" y="3244782"/>
            <a:ext cx="10287000" cy="3797436"/>
          </a:xfrm>
          <a:custGeom>
            <a:avLst/>
            <a:gdLst/>
            <a:ahLst/>
            <a:cxnLst/>
            <a:rect l="l" t="t" r="r" b="b"/>
            <a:pathLst>
              <a:path w="10287000" h="3797436">
                <a:moveTo>
                  <a:pt x="0" y="0"/>
                </a:moveTo>
                <a:lnTo>
                  <a:pt x="10287000" y="0"/>
                </a:lnTo>
                <a:lnTo>
                  <a:pt x="10287000" y="3797436"/>
                </a:lnTo>
                <a:lnTo>
                  <a:pt x="0" y="379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65" r="-103136" b="-107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78777" y="921657"/>
            <a:ext cx="13880934" cy="8571477"/>
          </a:xfrm>
          <a:custGeom>
            <a:avLst/>
            <a:gdLst/>
            <a:ahLst/>
            <a:cxnLst/>
            <a:rect l="l" t="t" r="r" b="b"/>
            <a:pathLst>
              <a:path w="13880934" h="8571477">
                <a:moveTo>
                  <a:pt x="0" y="0"/>
                </a:moveTo>
                <a:lnTo>
                  <a:pt x="13880934" y="0"/>
                </a:lnTo>
                <a:lnTo>
                  <a:pt x="13880934" y="8571477"/>
                </a:lnTo>
                <a:lnTo>
                  <a:pt x="0" y="8571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F2BDE2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31902" y="661608"/>
            <a:ext cx="2114550" cy="6855791"/>
            <a:chOff x="0" y="0"/>
            <a:chExt cx="2819400" cy="9141055"/>
          </a:xfrm>
        </p:grpSpPr>
        <p:sp>
          <p:nvSpPr>
            <p:cNvPr id="5" name="AutoShape 5"/>
            <p:cNvSpPr/>
            <p:nvPr/>
          </p:nvSpPr>
          <p:spPr>
            <a:xfrm>
              <a:off x="418926" y="5486400"/>
              <a:ext cx="12700" cy="3654655"/>
            </a:xfrm>
            <a:prstGeom prst="rect">
              <a:avLst/>
            </a:pr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-2822575" y="2822575"/>
              <a:ext cx="846455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399"/>
                </a:lnSpc>
              </a:pPr>
              <a:r>
                <a:rPr lang="en-US" sz="6999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View-uri reprezentative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-79226" y="8572762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47CECF3D-E6E3-4851-2F51-6FB83966F2BF}"/>
              </a:ext>
            </a:extLst>
          </p:cNvPr>
          <p:cNvSpPr txBox="1"/>
          <p:nvPr/>
        </p:nvSpPr>
        <p:spPr>
          <a:xfrm>
            <a:off x="17221200" y="962403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13/16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815285" y="2815285"/>
            <a:ext cx="10287000" cy="4656431"/>
          </a:xfrm>
          <a:custGeom>
            <a:avLst/>
            <a:gdLst/>
            <a:ahLst/>
            <a:cxnLst/>
            <a:rect l="l" t="t" r="r" b="b"/>
            <a:pathLst>
              <a:path w="10287000" h="4656431">
                <a:moveTo>
                  <a:pt x="0" y="0"/>
                </a:moveTo>
                <a:lnTo>
                  <a:pt x="10287000" y="0"/>
                </a:lnTo>
                <a:lnTo>
                  <a:pt x="10287000" y="4656430"/>
                </a:lnTo>
                <a:lnTo>
                  <a:pt x="0" y="465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08" r="-103136" b="-69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84000" y="3836900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180836" y="1802096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912463" y="7581778"/>
            <a:ext cx="610919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6999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Concluzii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32207" y="9262754"/>
            <a:ext cx="7031980" cy="326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b="1" spc="1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 CE CONTEAZĂ O SOLUȚIE CA ASTA?</a:t>
            </a:r>
          </a:p>
        </p:txBody>
      </p:sp>
      <p:graphicFrame>
        <p:nvGraphicFramePr>
          <p:cNvPr id="7" name="Object 7"/>
          <p:cNvGraphicFramePr/>
          <p:nvPr/>
        </p:nvGraphicFramePr>
        <p:xfrm>
          <a:off x="5309716" y="1126199"/>
          <a:ext cx="25146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009900" imgH="3009900" progId="Excel.Sheet.12">
                  <p:embed/>
                </p:oleObj>
              </mc:Choice>
              <mc:Fallback>
                <p:oleObj name="Worksheet" r:id="rId4" imgW="3009900" imgH="3009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9716" y="1126199"/>
                        <a:ext cx="25146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5101519" y="7175401"/>
            <a:ext cx="6693356" cy="39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Soluție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intuitivă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modular</a:t>
            </a:r>
            <a:r>
              <a:rPr lang="ro-RO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ă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</a:t>
            </a:r>
            <a:r>
              <a:rPr lang="ro-RO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scalabil</a:t>
            </a:r>
            <a:r>
              <a:rPr lang="ro-RO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ă</a:t>
            </a:r>
            <a:endParaRPr lang="en-US" sz="2399" b="1" spc="119" dirty="0">
              <a:solidFill>
                <a:srgbClr val="343434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19930" y="7915233"/>
            <a:ext cx="8149890" cy="39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Automatizare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reală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=&gt;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mai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mult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în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mai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puțin</a:t>
            </a:r>
            <a:r>
              <a:rPr lang="en-US" sz="2399" b="1" spc="119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399" b="1" spc="119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timp</a:t>
            </a:r>
            <a:endParaRPr lang="en-US" sz="2399" b="1" spc="119" dirty="0">
              <a:solidFill>
                <a:srgbClr val="343434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F02620E9-7604-3F33-81E9-981E77AC4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660" y="986146"/>
            <a:ext cx="11104379" cy="4882630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CC5232B1-A747-5FF4-1E1F-9FB005219907}"/>
              </a:ext>
            </a:extLst>
          </p:cNvPr>
          <p:cNvSpPr txBox="1"/>
          <p:nvPr/>
        </p:nvSpPr>
        <p:spPr>
          <a:xfrm>
            <a:off x="17297400" y="9715500"/>
            <a:ext cx="1010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14/16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207" r="-3294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7434267" y="4280880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37886" y="3118428"/>
            <a:ext cx="1141824" cy="787859"/>
          </a:xfrm>
          <a:custGeom>
            <a:avLst/>
            <a:gdLst/>
            <a:ahLst/>
            <a:cxnLst/>
            <a:rect l="l" t="t" r="r" b="b"/>
            <a:pathLst>
              <a:path w="1141824" h="787859">
                <a:moveTo>
                  <a:pt x="0" y="0"/>
                </a:moveTo>
                <a:lnTo>
                  <a:pt x="1141824" y="0"/>
                </a:lnTo>
                <a:lnTo>
                  <a:pt x="1141824" y="787859"/>
                </a:lnTo>
                <a:lnTo>
                  <a:pt x="0" y="787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19175"/>
            <a:ext cx="15256822" cy="137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Direcții viitoare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05947" y="3023178"/>
            <a:ext cx="719470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Suport pentru mai multe limbi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9158" y="4395468"/>
            <a:ext cx="11870770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Chatbot interactiv asistat de Inteligență Artificială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5947" y="7148832"/>
            <a:ext cx="9645253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Modul de statistici HR (pentru manageri)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6457330" y="8124744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37886" y="4423180"/>
            <a:ext cx="1141824" cy="787859"/>
          </a:xfrm>
          <a:custGeom>
            <a:avLst/>
            <a:gdLst/>
            <a:ahLst/>
            <a:cxnLst/>
            <a:rect l="l" t="t" r="r" b="b"/>
            <a:pathLst>
              <a:path w="1141824" h="787859">
                <a:moveTo>
                  <a:pt x="0" y="0"/>
                </a:moveTo>
                <a:lnTo>
                  <a:pt x="1141824" y="0"/>
                </a:lnTo>
                <a:lnTo>
                  <a:pt x="1141824" y="787858"/>
                </a:lnTo>
                <a:lnTo>
                  <a:pt x="0" y="787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7886" y="5725388"/>
            <a:ext cx="1141824" cy="787859"/>
          </a:xfrm>
          <a:custGeom>
            <a:avLst/>
            <a:gdLst/>
            <a:ahLst/>
            <a:cxnLst/>
            <a:rect l="l" t="t" r="r" b="b"/>
            <a:pathLst>
              <a:path w="1141824" h="787859">
                <a:moveTo>
                  <a:pt x="0" y="0"/>
                </a:moveTo>
                <a:lnTo>
                  <a:pt x="1141824" y="0"/>
                </a:lnTo>
                <a:lnTo>
                  <a:pt x="1141824" y="787859"/>
                </a:lnTo>
                <a:lnTo>
                  <a:pt x="0" y="787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37886" y="7027597"/>
            <a:ext cx="1141824" cy="787859"/>
          </a:xfrm>
          <a:custGeom>
            <a:avLst/>
            <a:gdLst/>
            <a:ahLst/>
            <a:cxnLst/>
            <a:rect l="l" t="t" r="r" b="b"/>
            <a:pathLst>
              <a:path w="1141824" h="787859">
                <a:moveTo>
                  <a:pt x="0" y="0"/>
                </a:moveTo>
                <a:lnTo>
                  <a:pt x="1141824" y="0"/>
                </a:lnTo>
                <a:lnTo>
                  <a:pt x="1141824" y="787859"/>
                </a:lnTo>
                <a:lnTo>
                  <a:pt x="0" y="787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37886" y="8329806"/>
            <a:ext cx="1141824" cy="787859"/>
          </a:xfrm>
          <a:custGeom>
            <a:avLst/>
            <a:gdLst/>
            <a:ahLst/>
            <a:cxnLst/>
            <a:rect l="l" t="t" r="r" b="b"/>
            <a:pathLst>
              <a:path w="1141824" h="787859">
                <a:moveTo>
                  <a:pt x="0" y="0"/>
                </a:moveTo>
                <a:lnTo>
                  <a:pt x="1141824" y="0"/>
                </a:lnTo>
                <a:lnTo>
                  <a:pt x="1141824" y="787858"/>
                </a:lnTo>
                <a:lnTo>
                  <a:pt x="0" y="787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9449956" y="108531"/>
            <a:ext cx="8421256" cy="8344699"/>
          </a:xfrm>
          <a:custGeom>
            <a:avLst/>
            <a:gdLst/>
            <a:ahLst/>
            <a:cxnLst/>
            <a:rect l="l" t="t" r="r" b="b"/>
            <a:pathLst>
              <a:path w="8421256" h="8344699">
                <a:moveTo>
                  <a:pt x="8421255" y="0"/>
                </a:moveTo>
                <a:lnTo>
                  <a:pt x="0" y="0"/>
                </a:lnTo>
                <a:lnTo>
                  <a:pt x="0" y="8344698"/>
                </a:lnTo>
                <a:lnTo>
                  <a:pt x="8421255" y="8344698"/>
                </a:lnTo>
                <a:lnTo>
                  <a:pt x="842125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05947" y="5772150"/>
            <a:ext cx="5097661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Integrare cu LinkedIn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79158" y="8302094"/>
            <a:ext cx="6186513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Stocarea datelor în Cloud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39931" y="9686398"/>
            <a:ext cx="394573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endParaRPr lang="en-US" sz="2499" spc="124" dirty="0">
              <a:solidFill>
                <a:srgbClr val="000000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4B5197EC-2129-B947-7379-F2083CD5910A}"/>
              </a:ext>
            </a:extLst>
          </p:cNvPr>
          <p:cNvSpPr txBox="1"/>
          <p:nvPr/>
        </p:nvSpPr>
        <p:spPr>
          <a:xfrm>
            <a:off x="17230725" y="980688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15/16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4837" r="-164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115800" y="4629150"/>
            <a:ext cx="10287000" cy="1028700"/>
          </a:xfrm>
          <a:custGeom>
            <a:avLst/>
            <a:gdLst/>
            <a:ahLst/>
            <a:cxnLst/>
            <a:rect l="l" t="t" r="r" b="b"/>
            <a:pathLst>
              <a:path w="10287000" h="10287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4837" b="-78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10800000">
            <a:off x="17259300" y="3773004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053378" y="2923693"/>
            <a:ext cx="10181244" cy="5067951"/>
            <a:chOff x="0" y="0"/>
            <a:chExt cx="13574992" cy="6757269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3574992" cy="5490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Mulțumesc </a:t>
              </a:r>
            </a:p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pentru atenția acordată!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005659"/>
              <a:ext cx="13574992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10771" y="4087267"/>
            <a:ext cx="4986839" cy="5658825"/>
          </a:xfrm>
          <a:custGeom>
            <a:avLst/>
            <a:gdLst/>
            <a:ahLst/>
            <a:cxnLst/>
            <a:rect l="l" t="t" r="r" b="b"/>
            <a:pathLst>
              <a:path w="4986839" h="5658825">
                <a:moveTo>
                  <a:pt x="0" y="0"/>
                </a:moveTo>
                <a:lnTo>
                  <a:pt x="4986840" y="0"/>
                </a:lnTo>
                <a:lnTo>
                  <a:pt x="4986840" y="5658825"/>
                </a:lnTo>
                <a:lnTo>
                  <a:pt x="0" y="5658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494404" flipH="1">
            <a:off x="1723013" y="3054256"/>
            <a:ext cx="1893382" cy="1900292"/>
          </a:xfrm>
          <a:custGeom>
            <a:avLst/>
            <a:gdLst/>
            <a:ahLst/>
            <a:cxnLst/>
            <a:rect l="l" t="t" r="r" b="b"/>
            <a:pathLst>
              <a:path w="1893382" h="1900292">
                <a:moveTo>
                  <a:pt x="1893382" y="0"/>
                </a:moveTo>
                <a:lnTo>
                  <a:pt x="0" y="0"/>
                </a:lnTo>
                <a:lnTo>
                  <a:pt x="0" y="1900292"/>
                </a:lnTo>
                <a:lnTo>
                  <a:pt x="1893382" y="1900292"/>
                </a:lnTo>
                <a:lnTo>
                  <a:pt x="18933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5572243" y="-804480"/>
            <a:ext cx="10469257" cy="10374082"/>
          </a:xfrm>
          <a:custGeom>
            <a:avLst/>
            <a:gdLst/>
            <a:ahLst/>
            <a:cxnLst/>
            <a:rect l="l" t="t" r="r" b="b"/>
            <a:pathLst>
              <a:path w="10469257" h="10374082">
                <a:moveTo>
                  <a:pt x="10469256" y="0"/>
                </a:moveTo>
                <a:lnTo>
                  <a:pt x="0" y="0"/>
                </a:lnTo>
                <a:lnTo>
                  <a:pt x="0" y="10374082"/>
                </a:lnTo>
                <a:lnTo>
                  <a:pt x="10469256" y="10374082"/>
                </a:lnTo>
                <a:lnTo>
                  <a:pt x="1046925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-5400000">
            <a:off x="16160900" y="8312452"/>
            <a:ext cx="218727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9144000" y="5264871"/>
            <a:ext cx="4609260" cy="2304630"/>
          </a:xfrm>
          <a:custGeom>
            <a:avLst/>
            <a:gdLst/>
            <a:ahLst/>
            <a:cxnLst/>
            <a:rect l="l" t="t" r="r" b="b"/>
            <a:pathLst>
              <a:path w="4609260" h="2304630">
                <a:moveTo>
                  <a:pt x="4609260" y="2304631"/>
                </a:moveTo>
                <a:lnTo>
                  <a:pt x="0" y="2304631"/>
                </a:lnTo>
                <a:lnTo>
                  <a:pt x="0" y="0"/>
                </a:lnTo>
                <a:lnTo>
                  <a:pt x="4609260" y="0"/>
                </a:lnTo>
                <a:lnTo>
                  <a:pt x="4609260" y="230463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766500" y="2358118"/>
            <a:ext cx="4609260" cy="2304630"/>
          </a:xfrm>
          <a:custGeom>
            <a:avLst/>
            <a:gdLst/>
            <a:ahLst/>
            <a:cxnLst/>
            <a:rect l="l" t="t" r="r" b="b"/>
            <a:pathLst>
              <a:path w="4609260" h="2304630">
                <a:moveTo>
                  <a:pt x="0" y="0"/>
                </a:moveTo>
                <a:lnTo>
                  <a:pt x="4609260" y="0"/>
                </a:lnTo>
                <a:lnTo>
                  <a:pt x="4609260" y="2304631"/>
                </a:lnTo>
                <a:lnTo>
                  <a:pt x="0" y="2304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1ADE882D-7200-5B74-37DA-62BCE174BA6E}"/>
              </a:ext>
            </a:extLst>
          </p:cNvPr>
          <p:cNvSpPr txBox="1"/>
          <p:nvPr/>
        </p:nvSpPr>
        <p:spPr>
          <a:xfrm>
            <a:off x="16758397" y="974363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16/16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3136985" y="3136985"/>
            <a:ext cx="10287000" cy="4013030"/>
          </a:xfrm>
          <a:custGeom>
            <a:avLst/>
            <a:gdLst/>
            <a:ahLst/>
            <a:cxnLst/>
            <a:rect l="l" t="t" r="r" b="b"/>
            <a:pathLst>
              <a:path w="10287000" h="4013030">
                <a:moveTo>
                  <a:pt x="0" y="0"/>
                </a:moveTo>
                <a:lnTo>
                  <a:pt x="10287000" y="0"/>
                </a:lnTo>
                <a:lnTo>
                  <a:pt x="10287000" y="4013030"/>
                </a:lnTo>
                <a:lnTo>
                  <a:pt x="0" y="4013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4837" b="-1278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5909" y="855469"/>
            <a:ext cx="7816126" cy="2339663"/>
            <a:chOff x="0" y="0"/>
            <a:chExt cx="10421502" cy="311955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421502" cy="170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065"/>
                </a:lnSpc>
              </a:pPr>
              <a:r>
                <a:rPr lang="en-US" sz="8388">
                  <a:solidFill>
                    <a:srgbClr val="343434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Introducere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79706"/>
              <a:ext cx="10421502" cy="539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2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10800000">
            <a:off x="3806569" y="4297578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343187" y="854793"/>
            <a:ext cx="8527143" cy="8449623"/>
          </a:xfrm>
          <a:custGeom>
            <a:avLst/>
            <a:gdLst/>
            <a:ahLst/>
            <a:cxnLst/>
            <a:rect l="l" t="t" r="r" b="b"/>
            <a:pathLst>
              <a:path w="8527143" h="8449623">
                <a:moveTo>
                  <a:pt x="8527142" y="0"/>
                </a:moveTo>
                <a:lnTo>
                  <a:pt x="0" y="0"/>
                </a:lnTo>
                <a:lnTo>
                  <a:pt x="0" y="8449623"/>
                </a:lnTo>
                <a:lnTo>
                  <a:pt x="8527142" y="8449623"/>
                </a:lnTo>
                <a:lnTo>
                  <a:pt x="8527142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493973" y="4424447"/>
            <a:ext cx="3805056" cy="2628948"/>
          </a:xfrm>
          <a:custGeom>
            <a:avLst/>
            <a:gdLst/>
            <a:ahLst/>
            <a:cxnLst/>
            <a:rect l="l" t="t" r="r" b="b"/>
            <a:pathLst>
              <a:path w="3805056" h="2628948">
                <a:moveTo>
                  <a:pt x="0" y="0"/>
                </a:moveTo>
                <a:lnTo>
                  <a:pt x="3805056" y="0"/>
                </a:lnTo>
                <a:lnTo>
                  <a:pt x="3805056" y="2628948"/>
                </a:lnTo>
                <a:lnTo>
                  <a:pt x="0" y="2628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94111" y="5079605"/>
            <a:ext cx="1260132" cy="1255550"/>
          </a:xfrm>
          <a:custGeom>
            <a:avLst/>
            <a:gdLst/>
            <a:ahLst/>
            <a:cxnLst/>
            <a:rect l="l" t="t" r="r" b="b"/>
            <a:pathLst>
              <a:path w="1260132" h="1255550">
                <a:moveTo>
                  <a:pt x="0" y="0"/>
                </a:moveTo>
                <a:lnTo>
                  <a:pt x="1260133" y="0"/>
                </a:lnTo>
                <a:lnTo>
                  <a:pt x="1260133" y="1255550"/>
                </a:lnTo>
                <a:lnTo>
                  <a:pt x="0" y="125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7705599" y="2850757"/>
            <a:ext cx="8553134" cy="1287170"/>
            <a:chOff x="0" y="0"/>
            <a:chExt cx="11404178" cy="1716227"/>
          </a:xfrm>
        </p:grpSpPr>
        <p:sp>
          <p:nvSpPr>
            <p:cNvPr id="11" name="Freeform 11"/>
            <p:cNvSpPr/>
            <p:nvPr/>
          </p:nvSpPr>
          <p:spPr>
            <a:xfrm rot="-10800000" flipH="1">
              <a:off x="268542" y="804709"/>
              <a:ext cx="1076884" cy="699235"/>
            </a:xfrm>
            <a:custGeom>
              <a:avLst/>
              <a:gdLst/>
              <a:ahLst/>
              <a:cxnLst/>
              <a:rect l="l" t="t" r="r" b="b"/>
              <a:pathLst>
                <a:path w="1076884" h="699235">
                  <a:moveTo>
                    <a:pt x="1076884" y="0"/>
                  </a:moveTo>
                  <a:lnTo>
                    <a:pt x="0" y="0"/>
                  </a:lnTo>
                  <a:lnTo>
                    <a:pt x="0" y="699236"/>
                  </a:lnTo>
                  <a:lnTo>
                    <a:pt x="1076884" y="699236"/>
                  </a:lnTo>
                  <a:lnTo>
                    <a:pt x="1076884" y="0"/>
                  </a:lnTo>
                  <a:close/>
                </a:path>
              </a:pathLst>
            </a:custGeom>
            <a:blipFill>
              <a:blip r:embed="rId10">
                <a:alphaModFix amt="62000"/>
              </a:blip>
              <a:stretch>
                <a:fillRect t="-5610" b="-2855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188657" y="0"/>
              <a:ext cx="921363" cy="1154327"/>
            </a:xfrm>
            <a:custGeom>
              <a:avLst/>
              <a:gdLst/>
              <a:ahLst/>
              <a:cxnLst/>
              <a:rect l="l" t="t" r="r" b="b"/>
              <a:pathLst>
                <a:path w="921363" h="1154327">
                  <a:moveTo>
                    <a:pt x="0" y="0"/>
                  </a:moveTo>
                  <a:lnTo>
                    <a:pt x="921362" y="0"/>
                  </a:lnTo>
                  <a:lnTo>
                    <a:pt x="921362" y="1154327"/>
                  </a:lnTo>
                  <a:lnTo>
                    <a:pt x="0" y="1154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8767"/>
              <a:ext cx="8446852" cy="88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❶ Subiectivitate în evaluare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45426" y="1137530"/>
              <a:ext cx="1005875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</a:t>
              </a:r>
              <a:r>
                <a:rPr lang="en-US" sz="2600" b="1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Deciziile depind adesea de „feeling” sau de moment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99029" y="5319027"/>
            <a:ext cx="9855970" cy="1256905"/>
            <a:chOff x="0" y="0"/>
            <a:chExt cx="13141294" cy="167587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127"/>
              <a:ext cx="5697515" cy="88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❷ Lipsă de timp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5076500" y="0"/>
              <a:ext cx="921363" cy="1154327"/>
            </a:xfrm>
            <a:custGeom>
              <a:avLst/>
              <a:gdLst/>
              <a:ahLst/>
              <a:cxnLst/>
              <a:rect l="l" t="t" r="r" b="b"/>
              <a:pathLst>
                <a:path w="921363" h="1154327">
                  <a:moveTo>
                    <a:pt x="0" y="0"/>
                  </a:moveTo>
                  <a:lnTo>
                    <a:pt x="921363" y="0"/>
                  </a:lnTo>
                  <a:lnTo>
                    <a:pt x="921363" y="1154327"/>
                  </a:lnTo>
                  <a:lnTo>
                    <a:pt x="0" y="1154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59107" y="1097177"/>
              <a:ext cx="11282187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CV-urile sunt analizate în grabă, uneori sub 60 de secunde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-10800000" flipH="1">
              <a:off x="643666" y="742535"/>
              <a:ext cx="1076884" cy="699235"/>
            </a:xfrm>
            <a:custGeom>
              <a:avLst/>
              <a:gdLst/>
              <a:ahLst/>
              <a:cxnLst/>
              <a:rect l="l" t="t" r="r" b="b"/>
              <a:pathLst>
                <a:path w="1076884" h="699235">
                  <a:moveTo>
                    <a:pt x="1076883" y="0"/>
                  </a:moveTo>
                  <a:lnTo>
                    <a:pt x="0" y="0"/>
                  </a:lnTo>
                  <a:lnTo>
                    <a:pt x="0" y="699235"/>
                  </a:lnTo>
                  <a:lnTo>
                    <a:pt x="1076883" y="699235"/>
                  </a:lnTo>
                  <a:lnTo>
                    <a:pt x="1076883" y="0"/>
                  </a:lnTo>
                  <a:close/>
                </a:path>
              </a:pathLst>
            </a:custGeom>
            <a:blipFill>
              <a:blip r:embed="rId10">
                <a:alphaModFix amt="62000"/>
              </a:blip>
              <a:stretch>
                <a:fillRect t="-5610" b="-2855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05599" y="7758245"/>
            <a:ext cx="7584761" cy="1192696"/>
            <a:chOff x="0" y="0"/>
            <a:chExt cx="10113015" cy="159026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4571"/>
              <a:ext cx="7291669" cy="88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❸ Ineficiență în selecție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037528" y="0"/>
              <a:ext cx="921363" cy="1154327"/>
            </a:xfrm>
            <a:custGeom>
              <a:avLst/>
              <a:gdLst/>
              <a:ahLst/>
              <a:cxnLst/>
              <a:rect l="l" t="t" r="r" b="b"/>
              <a:pathLst>
                <a:path w="921363" h="1154327">
                  <a:moveTo>
                    <a:pt x="0" y="0"/>
                  </a:moveTo>
                  <a:lnTo>
                    <a:pt x="921363" y="0"/>
                  </a:lnTo>
                  <a:lnTo>
                    <a:pt x="921363" y="1154327"/>
                  </a:lnTo>
                  <a:lnTo>
                    <a:pt x="0" y="1154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34506" y="1011565"/>
              <a:ext cx="8678510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Candidatul potrivit poate fi trecut cu vederea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-10800000" flipH="1">
              <a:off x="268542" y="719097"/>
              <a:ext cx="1076884" cy="699235"/>
            </a:xfrm>
            <a:custGeom>
              <a:avLst/>
              <a:gdLst/>
              <a:ahLst/>
              <a:cxnLst/>
              <a:rect l="l" t="t" r="r" b="b"/>
              <a:pathLst>
                <a:path w="1076884" h="699235">
                  <a:moveTo>
                    <a:pt x="1076884" y="0"/>
                  </a:moveTo>
                  <a:lnTo>
                    <a:pt x="0" y="0"/>
                  </a:lnTo>
                  <a:lnTo>
                    <a:pt x="0" y="699235"/>
                  </a:lnTo>
                  <a:lnTo>
                    <a:pt x="1076884" y="699235"/>
                  </a:lnTo>
                  <a:lnTo>
                    <a:pt x="1076884" y="0"/>
                  </a:lnTo>
                  <a:close/>
                </a:path>
              </a:pathLst>
            </a:custGeom>
            <a:blipFill>
              <a:blip r:embed="rId10">
                <a:alphaModFix amt="62000"/>
              </a:blip>
              <a:stretch>
                <a:fillRect t="-5610" b="-2855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15767" y="3880438"/>
            <a:ext cx="2800278" cy="349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Recrutarea modernă se confruntă cu obstacole reale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06619" y="5305052"/>
            <a:ext cx="2800278" cy="67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 ce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6255330" y="1822042"/>
            <a:ext cx="2957261" cy="40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490" spc="124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B2DC3685-BCA0-4679-C76B-E9F2BE911094}"/>
              </a:ext>
            </a:extLst>
          </p:cNvPr>
          <p:cNvSpPr txBox="1"/>
          <p:nvPr/>
        </p:nvSpPr>
        <p:spPr>
          <a:xfrm>
            <a:off x="17297400" y="9740331"/>
            <a:ext cx="917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2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630150" y="4629150"/>
            <a:ext cx="10287000" cy="1028700"/>
          </a:xfrm>
          <a:custGeom>
            <a:avLst/>
            <a:gdLst/>
            <a:ahLst/>
            <a:cxnLst/>
            <a:rect l="l" t="t" r="r" b="b"/>
            <a:pathLst>
              <a:path w="10287000" h="10287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33" t="-419588" r="-102803" b="-369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82072" y="3389841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77898" y="5311223"/>
            <a:ext cx="1611473" cy="1947935"/>
          </a:xfrm>
          <a:custGeom>
            <a:avLst/>
            <a:gdLst/>
            <a:ahLst/>
            <a:cxnLst/>
            <a:rect l="l" t="t" r="r" b="b"/>
            <a:pathLst>
              <a:path w="1611473" h="1947935">
                <a:moveTo>
                  <a:pt x="0" y="0"/>
                </a:moveTo>
                <a:lnTo>
                  <a:pt x="1611473" y="0"/>
                </a:lnTo>
                <a:lnTo>
                  <a:pt x="1611473" y="1947935"/>
                </a:lnTo>
                <a:lnTo>
                  <a:pt x="0" y="1947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111362" y="3836900"/>
            <a:ext cx="2188887" cy="1846873"/>
            <a:chOff x="0" y="0"/>
            <a:chExt cx="2918516" cy="24624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8516" cy="2462498"/>
            </a:xfrm>
            <a:custGeom>
              <a:avLst/>
              <a:gdLst/>
              <a:ahLst/>
              <a:cxnLst/>
              <a:rect l="l" t="t" r="r" b="b"/>
              <a:pathLst>
                <a:path w="2918516" h="2462498">
                  <a:moveTo>
                    <a:pt x="0" y="0"/>
                  </a:moveTo>
                  <a:lnTo>
                    <a:pt x="2918516" y="0"/>
                  </a:lnTo>
                  <a:lnTo>
                    <a:pt x="2918516" y="2462498"/>
                  </a:lnTo>
                  <a:lnTo>
                    <a:pt x="0" y="2462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01707" y="772154"/>
              <a:ext cx="899973" cy="899973"/>
            </a:xfrm>
            <a:custGeom>
              <a:avLst/>
              <a:gdLst/>
              <a:ahLst/>
              <a:cxnLst/>
              <a:rect l="l" t="t" r="r" b="b"/>
              <a:pathLst>
                <a:path w="899973" h="899973">
                  <a:moveTo>
                    <a:pt x="0" y="0"/>
                  </a:moveTo>
                  <a:lnTo>
                    <a:pt x="899973" y="0"/>
                  </a:lnTo>
                  <a:lnTo>
                    <a:pt x="899973" y="899974"/>
                  </a:lnTo>
                  <a:lnTo>
                    <a:pt x="0" y="899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3730347" y="2122338"/>
            <a:ext cx="2784231" cy="2116015"/>
          </a:xfrm>
          <a:custGeom>
            <a:avLst/>
            <a:gdLst/>
            <a:ahLst/>
            <a:cxnLst/>
            <a:rect l="l" t="t" r="r" b="b"/>
            <a:pathLst>
              <a:path w="2784231" h="2116015">
                <a:moveTo>
                  <a:pt x="0" y="0"/>
                </a:moveTo>
                <a:lnTo>
                  <a:pt x="2784230" y="0"/>
                </a:lnTo>
                <a:lnTo>
                  <a:pt x="2784230" y="2116016"/>
                </a:lnTo>
                <a:lnTo>
                  <a:pt x="0" y="2116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550985" y="6374308"/>
            <a:ext cx="3348660" cy="2012896"/>
            <a:chOff x="0" y="0"/>
            <a:chExt cx="4464881" cy="26838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4464881" cy="710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95564"/>
              <a:ext cx="4464881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343434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Automatizează analiza CV-urilor PDF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379903" y="6843475"/>
            <a:ext cx="920395" cy="537281"/>
          </a:xfrm>
          <a:custGeom>
            <a:avLst/>
            <a:gdLst/>
            <a:ahLst/>
            <a:cxnLst/>
            <a:rect l="l" t="t" r="r" b="b"/>
            <a:pathLst>
              <a:path w="920395" h="537281">
                <a:moveTo>
                  <a:pt x="0" y="0"/>
                </a:moveTo>
                <a:lnTo>
                  <a:pt x="920396" y="0"/>
                </a:lnTo>
                <a:lnTo>
                  <a:pt x="920396" y="537280"/>
                </a:lnTo>
                <a:lnTo>
                  <a:pt x="0" y="537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942747">
            <a:off x="4643434" y="7878155"/>
            <a:ext cx="833725" cy="2492114"/>
          </a:xfrm>
          <a:custGeom>
            <a:avLst/>
            <a:gdLst/>
            <a:ahLst/>
            <a:cxnLst/>
            <a:rect l="l" t="t" r="r" b="b"/>
            <a:pathLst>
              <a:path w="833725" h="2492114">
                <a:moveTo>
                  <a:pt x="0" y="0"/>
                </a:moveTo>
                <a:lnTo>
                  <a:pt x="833725" y="0"/>
                </a:lnTo>
                <a:lnTo>
                  <a:pt x="833725" y="2492113"/>
                </a:lnTo>
                <a:lnTo>
                  <a:pt x="0" y="24921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713878" y="5785975"/>
            <a:ext cx="2983854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Oferă</a:t>
            </a:r>
            <a:r>
              <a:rPr lang="en-US" sz="26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scoruri</a:t>
            </a:r>
            <a:r>
              <a:rPr lang="en-US" sz="26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de </a:t>
            </a: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compatibilitate</a:t>
            </a:r>
            <a:r>
              <a:rPr lang="en-US" sz="26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și</a:t>
            </a:r>
            <a:r>
              <a:rPr lang="en-US" sz="26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filtre</a:t>
            </a:r>
            <a:r>
              <a:rPr lang="en-US" sz="2600" dirty="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600" dirty="0" err="1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inteligente</a:t>
            </a:r>
            <a:endParaRPr lang="en-US" sz="2600" dirty="0">
              <a:solidFill>
                <a:srgbClr val="343434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5" name="Freeform 15"/>
          <p:cNvSpPr/>
          <p:nvPr/>
        </p:nvSpPr>
        <p:spPr>
          <a:xfrm rot="-5942747">
            <a:off x="8297016" y="6533558"/>
            <a:ext cx="833725" cy="2492114"/>
          </a:xfrm>
          <a:custGeom>
            <a:avLst/>
            <a:gdLst/>
            <a:ahLst/>
            <a:cxnLst/>
            <a:rect l="l" t="t" r="r" b="b"/>
            <a:pathLst>
              <a:path w="833725" h="2492114">
                <a:moveTo>
                  <a:pt x="0" y="0"/>
                </a:moveTo>
                <a:lnTo>
                  <a:pt x="833725" y="0"/>
                </a:lnTo>
                <a:lnTo>
                  <a:pt x="833725" y="2492114"/>
                </a:lnTo>
                <a:lnTo>
                  <a:pt x="0" y="2492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942747">
            <a:off x="12017383" y="5244773"/>
            <a:ext cx="833725" cy="2492114"/>
          </a:xfrm>
          <a:custGeom>
            <a:avLst/>
            <a:gdLst/>
            <a:ahLst/>
            <a:cxnLst/>
            <a:rect l="l" t="t" r="r" b="b"/>
            <a:pathLst>
              <a:path w="833725" h="2492114">
                <a:moveTo>
                  <a:pt x="0" y="0"/>
                </a:moveTo>
                <a:lnTo>
                  <a:pt x="833726" y="0"/>
                </a:lnTo>
                <a:lnTo>
                  <a:pt x="833726" y="2492114"/>
                </a:lnTo>
                <a:lnTo>
                  <a:pt x="0" y="2492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4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91597" y="6563329"/>
            <a:ext cx="2760841" cy="1953295"/>
          </a:xfrm>
          <a:custGeom>
            <a:avLst/>
            <a:gdLst/>
            <a:ahLst/>
            <a:cxnLst/>
            <a:rect l="l" t="t" r="r" b="b"/>
            <a:pathLst>
              <a:path w="2760841" h="1953295">
                <a:moveTo>
                  <a:pt x="0" y="0"/>
                </a:moveTo>
                <a:lnTo>
                  <a:pt x="2760841" y="0"/>
                </a:lnTo>
                <a:lnTo>
                  <a:pt x="2760841" y="1953295"/>
                </a:lnTo>
                <a:lnTo>
                  <a:pt x="0" y="19532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07490" y="6694631"/>
            <a:ext cx="1129055" cy="1129055"/>
          </a:xfrm>
          <a:custGeom>
            <a:avLst/>
            <a:gdLst/>
            <a:ahLst/>
            <a:cxnLst/>
            <a:rect l="l" t="t" r="r" b="b"/>
            <a:pathLst>
              <a:path w="1129055" h="1129055">
                <a:moveTo>
                  <a:pt x="0" y="0"/>
                </a:moveTo>
                <a:lnTo>
                  <a:pt x="1129055" y="0"/>
                </a:lnTo>
                <a:lnTo>
                  <a:pt x="1129055" y="1129054"/>
                </a:lnTo>
                <a:lnTo>
                  <a:pt x="0" y="1129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 rot="-5400000">
            <a:off x="-225854" y="1958825"/>
            <a:ext cx="218727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1131" y="741213"/>
            <a:ext cx="781353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Soluție digitală </a:t>
            </a:r>
          </a:p>
          <a:p>
            <a:pPr algn="just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propusă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7771" y="8776970"/>
            <a:ext cx="354593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Platformă web intuitivă, asistată de AI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78808" y="3863863"/>
            <a:ext cx="3599273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Flux intuitiv, gândită special pentru echipe reale de recrutori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din cadrul companiilor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DEAB707C-EDF1-6392-6CB2-E1E0D874169F}"/>
              </a:ext>
            </a:extLst>
          </p:cNvPr>
          <p:cNvSpPr txBox="1"/>
          <p:nvPr/>
        </p:nvSpPr>
        <p:spPr>
          <a:xfrm>
            <a:off x="17259300" y="97318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3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630150" y="4629150"/>
            <a:ext cx="10287000" cy="1028700"/>
          </a:xfrm>
          <a:custGeom>
            <a:avLst/>
            <a:gdLst/>
            <a:ahLst/>
            <a:cxnLst/>
            <a:rect l="l" t="t" r="r" b="b"/>
            <a:pathLst>
              <a:path w="10287000" h="10287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33" t="-419588" r="-102803" b="-369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09600" y="2786654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49729" y="7660059"/>
            <a:ext cx="3348660" cy="53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7899280" y="3179990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8"/>
                </a:lnTo>
                <a:lnTo>
                  <a:pt x="0" y="128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57675" y="3238385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1044" y="8085161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8"/>
                </a:lnTo>
                <a:lnTo>
                  <a:pt x="0" y="128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29439" y="8143556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7" y="0"/>
                </a:lnTo>
                <a:lnTo>
                  <a:pt x="1167897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73260" y="6216525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7"/>
                </a:lnTo>
                <a:lnTo>
                  <a:pt x="0" y="128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831655" y="6274920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7" y="0"/>
                </a:lnTo>
                <a:lnTo>
                  <a:pt x="1167897" y="1167897"/>
                </a:lnTo>
                <a:lnTo>
                  <a:pt x="0" y="1167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072521" y="8085161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8" y="0"/>
                </a:lnTo>
                <a:lnTo>
                  <a:pt x="1284688" y="1284688"/>
                </a:lnTo>
                <a:lnTo>
                  <a:pt x="0" y="128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130916" y="8143556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595058" y="8085161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8"/>
                </a:lnTo>
                <a:lnTo>
                  <a:pt x="0" y="128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53453" y="8143556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7" y="0"/>
                </a:lnTo>
                <a:lnTo>
                  <a:pt x="1167897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831655" y="7385667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2430177" y="7501212"/>
            <a:ext cx="1401477" cy="40389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999552" y="7533960"/>
            <a:ext cx="934318" cy="50609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3831655" y="7501212"/>
            <a:ext cx="287728" cy="40876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5807760"/>
            <a:ext cx="6598623" cy="3965987"/>
            <a:chOff x="0" y="0"/>
            <a:chExt cx="1913467" cy="11500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467" cy="1150056"/>
            </a:xfrm>
            <a:custGeom>
              <a:avLst/>
              <a:gdLst/>
              <a:ahLst/>
              <a:cxnLst/>
              <a:rect l="l" t="t" r="r" b="b"/>
              <a:pathLst>
                <a:path w="1913467" h="1150056">
                  <a:moveTo>
                    <a:pt x="30505" y="0"/>
                  </a:moveTo>
                  <a:lnTo>
                    <a:pt x="1882962" y="0"/>
                  </a:lnTo>
                  <a:cubicBezTo>
                    <a:pt x="1899809" y="0"/>
                    <a:pt x="1913467" y="13657"/>
                    <a:pt x="1913467" y="30505"/>
                  </a:cubicBezTo>
                  <a:lnTo>
                    <a:pt x="1913467" y="1119551"/>
                  </a:lnTo>
                  <a:cubicBezTo>
                    <a:pt x="1913467" y="1136398"/>
                    <a:pt x="1899809" y="1150056"/>
                    <a:pt x="1882962" y="1150056"/>
                  </a:cubicBezTo>
                  <a:lnTo>
                    <a:pt x="30505" y="1150056"/>
                  </a:lnTo>
                  <a:cubicBezTo>
                    <a:pt x="13657" y="1150056"/>
                    <a:pt x="0" y="1136398"/>
                    <a:pt x="0" y="1119551"/>
                  </a:cubicBezTo>
                  <a:lnTo>
                    <a:pt x="0" y="30505"/>
                  </a:lnTo>
                  <a:cubicBezTo>
                    <a:pt x="0" y="13657"/>
                    <a:pt x="13657" y="0"/>
                    <a:pt x="30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8C42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13467" cy="1169106"/>
            </a:xfrm>
            <a:prstGeom prst="rect">
              <a:avLst/>
            </a:prstGeom>
          </p:spPr>
          <p:txBody>
            <a:bodyPr lIns="77860" tIns="77860" rIns="77860" bIns="7786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57675" y="3910549"/>
            <a:ext cx="1167898" cy="30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183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ADMIN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2649" y="9033727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08235" y="5929273"/>
            <a:ext cx="1167898" cy="2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  <a:r>
              <a:rPr lang="en-US" sz="168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MANAGER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14865" y="7165091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33789" y="6374254"/>
            <a:ext cx="116790" cy="48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  <a:spcBef>
                <a:spcPct val="0"/>
              </a:spcBef>
            </a:pPr>
            <a:r>
              <a:rPr lang="en-US" sz="2912">
                <a:solidFill>
                  <a:srgbClr val="000000"/>
                </a:solidFill>
                <a:latin typeface="Fascinate Inline"/>
                <a:ea typeface="Fascinate Inline"/>
                <a:cs typeface="Fascinate Inline"/>
                <a:sym typeface="Fascinate Inline"/>
              </a:rPr>
              <a:t>+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14126" y="9033727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36663" y="9033727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92184" y="8885929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...........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29439" y="9254304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30916" y="9228999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95058" y="9228999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5883" y="5373755"/>
            <a:ext cx="2903500" cy="43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ORGANIZAȚIE   1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4328011" y="4464678"/>
            <a:ext cx="3668041" cy="134308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0780647" y="8114359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7"/>
                </a:lnTo>
                <a:lnTo>
                  <a:pt x="0" y="128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0839041" y="8172753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2882863" y="6245722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8"/>
                </a:lnTo>
                <a:lnTo>
                  <a:pt x="0" y="128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2941257" y="6304117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12182124" y="8114359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7" y="0"/>
                </a:lnTo>
                <a:lnTo>
                  <a:pt x="1284687" y="1284687"/>
                </a:lnTo>
                <a:lnTo>
                  <a:pt x="0" y="128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2240519" y="8172753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4704660" y="8114359"/>
            <a:ext cx="1284688" cy="1284688"/>
          </a:xfrm>
          <a:custGeom>
            <a:avLst/>
            <a:gdLst/>
            <a:ahLst/>
            <a:cxnLst/>
            <a:rect l="l" t="t" r="r" b="b"/>
            <a:pathLst>
              <a:path w="1284688" h="1284688">
                <a:moveTo>
                  <a:pt x="0" y="0"/>
                </a:moveTo>
                <a:lnTo>
                  <a:pt x="1284688" y="0"/>
                </a:lnTo>
                <a:lnTo>
                  <a:pt x="1284688" y="1284687"/>
                </a:lnTo>
                <a:lnTo>
                  <a:pt x="0" y="1284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4763055" y="8172753"/>
            <a:ext cx="1167898" cy="1167898"/>
          </a:xfrm>
          <a:custGeom>
            <a:avLst/>
            <a:gdLst/>
            <a:ahLst/>
            <a:cxnLst/>
            <a:rect l="l" t="t" r="r" b="b"/>
            <a:pathLst>
              <a:path w="1167898" h="1167898">
                <a:moveTo>
                  <a:pt x="0" y="0"/>
                </a:moveTo>
                <a:lnTo>
                  <a:pt x="1167898" y="0"/>
                </a:lnTo>
                <a:lnTo>
                  <a:pt x="1167898" y="1167898"/>
                </a:lnTo>
                <a:lnTo>
                  <a:pt x="0" y="116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2941257" y="7414865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</a:p>
        </p:txBody>
      </p:sp>
      <p:sp>
        <p:nvSpPr>
          <p:cNvPr id="44" name="AutoShape 44"/>
          <p:cNvSpPr/>
          <p:nvPr/>
        </p:nvSpPr>
        <p:spPr>
          <a:xfrm flipH="1">
            <a:off x="11539780" y="7530410"/>
            <a:ext cx="1401477" cy="40389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AutoShape 45"/>
          <p:cNvSpPr/>
          <p:nvPr/>
        </p:nvSpPr>
        <p:spPr>
          <a:xfrm>
            <a:off x="14109155" y="7563157"/>
            <a:ext cx="955079" cy="55120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AutoShape 46"/>
          <p:cNvSpPr/>
          <p:nvPr/>
        </p:nvSpPr>
        <p:spPr>
          <a:xfrm flipH="1">
            <a:off x="12941257" y="7530410"/>
            <a:ext cx="287728" cy="40876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10138303" y="5836958"/>
            <a:ext cx="6598623" cy="3965987"/>
            <a:chOff x="0" y="0"/>
            <a:chExt cx="1913467" cy="115005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13467" cy="1150056"/>
            </a:xfrm>
            <a:custGeom>
              <a:avLst/>
              <a:gdLst/>
              <a:ahLst/>
              <a:cxnLst/>
              <a:rect l="l" t="t" r="r" b="b"/>
              <a:pathLst>
                <a:path w="1913467" h="1150056">
                  <a:moveTo>
                    <a:pt x="30505" y="0"/>
                  </a:moveTo>
                  <a:lnTo>
                    <a:pt x="1882962" y="0"/>
                  </a:lnTo>
                  <a:cubicBezTo>
                    <a:pt x="1899809" y="0"/>
                    <a:pt x="1913467" y="13657"/>
                    <a:pt x="1913467" y="30505"/>
                  </a:cubicBezTo>
                  <a:lnTo>
                    <a:pt x="1913467" y="1119551"/>
                  </a:lnTo>
                  <a:cubicBezTo>
                    <a:pt x="1913467" y="1136398"/>
                    <a:pt x="1899809" y="1150056"/>
                    <a:pt x="1882962" y="1150056"/>
                  </a:cubicBezTo>
                  <a:lnTo>
                    <a:pt x="30505" y="1150056"/>
                  </a:lnTo>
                  <a:cubicBezTo>
                    <a:pt x="13657" y="1150056"/>
                    <a:pt x="0" y="1136398"/>
                    <a:pt x="0" y="1119551"/>
                  </a:cubicBezTo>
                  <a:lnTo>
                    <a:pt x="0" y="30505"/>
                  </a:lnTo>
                  <a:cubicBezTo>
                    <a:pt x="0" y="13657"/>
                    <a:pt x="13657" y="0"/>
                    <a:pt x="30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8C427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1913467" cy="1169106"/>
            </a:xfrm>
            <a:prstGeom prst="rect">
              <a:avLst/>
            </a:prstGeom>
          </p:spPr>
          <p:txBody>
            <a:bodyPr lIns="77860" tIns="77860" rIns="77860" bIns="77860" rtlCol="0" anchor="ctr"/>
            <a:lstStyle/>
            <a:p>
              <a:pPr algn="ctr">
                <a:lnSpc>
                  <a:spcPts val="13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722252" y="9062925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917838" y="5958471"/>
            <a:ext cx="1167898" cy="2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  <a:r>
              <a:rPr lang="en-US" sz="168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MANAGER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824468" y="7194288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443392" y="6403452"/>
            <a:ext cx="116790" cy="48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  <a:spcBef>
                <a:spcPct val="0"/>
              </a:spcBef>
            </a:pPr>
            <a:r>
              <a:rPr lang="en-US" sz="2912">
                <a:solidFill>
                  <a:srgbClr val="000000"/>
                </a:solidFill>
                <a:latin typeface="Fascinate Inline"/>
                <a:ea typeface="Fascinate Inline"/>
                <a:cs typeface="Fascinate Inline"/>
                <a:sym typeface="Fascinate Inline"/>
              </a:rPr>
              <a:t>+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123729" y="9062925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646266" y="9062925"/>
            <a:ext cx="1401477" cy="252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  <a:spcBef>
                <a:spcPct val="0"/>
              </a:spcBef>
            </a:pPr>
            <a:r>
              <a:rPr lang="en-US" sz="1532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RECRUTOR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501787" y="8915126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...........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839041" y="9283501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240519" y="9258197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704660" y="9258197"/>
            <a:ext cx="1167898" cy="5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196698" y="5373755"/>
            <a:ext cx="2686165" cy="43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  <a:spcBef>
                <a:spcPct val="0"/>
              </a:spcBef>
            </a:pPr>
            <a:r>
              <a:rPr lang="en-US" sz="2605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ORGANIZAȚIE   n</a:t>
            </a:r>
          </a:p>
        </p:txBody>
      </p:sp>
      <p:sp>
        <p:nvSpPr>
          <p:cNvPr id="61" name="AutoShape 61"/>
          <p:cNvSpPr/>
          <p:nvPr/>
        </p:nvSpPr>
        <p:spPr>
          <a:xfrm>
            <a:off x="8956823" y="4464678"/>
            <a:ext cx="5689443" cy="137228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2" name="TextBox 62"/>
          <p:cNvSpPr txBox="1"/>
          <p:nvPr/>
        </p:nvSpPr>
        <p:spPr>
          <a:xfrm>
            <a:off x="7204976" y="5968124"/>
            <a:ext cx="3503693" cy="109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  <a:spcBef>
                <a:spcPct val="0"/>
              </a:spcBef>
            </a:pPr>
            <a:r>
              <a:rPr lang="en-US" sz="6437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.......</a:t>
            </a:r>
          </a:p>
        </p:txBody>
      </p:sp>
      <p:sp>
        <p:nvSpPr>
          <p:cNvPr id="63" name="TextBox 63"/>
          <p:cNvSpPr txBox="1"/>
          <p:nvPr/>
        </p:nvSpPr>
        <p:spPr>
          <a:xfrm rot="-1128383">
            <a:off x="5619701" y="4500227"/>
            <a:ext cx="1656901" cy="47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2"/>
              </a:lnSpc>
              <a:spcBef>
                <a:spcPct val="0"/>
              </a:spcBef>
            </a:pPr>
            <a:r>
              <a:rPr lang="en-US" sz="2659">
                <a:solidFill>
                  <a:srgbClr val="000000">
                    <a:alpha val="44706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CREEAZĂ</a:t>
            </a:r>
          </a:p>
        </p:txBody>
      </p:sp>
      <p:sp>
        <p:nvSpPr>
          <p:cNvPr id="64" name="TextBox 64"/>
          <p:cNvSpPr txBox="1"/>
          <p:nvPr/>
        </p:nvSpPr>
        <p:spPr>
          <a:xfrm rot="884226">
            <a:off x="10233736" y="4474504"/>
            <a:ext cx="1656901" cy="47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2"/>
              </a:lnSpc>
              <a:spcBef>
                <a:spcPct val="0"/>
              </a:spcBef>
            </a:pPr>
            <a:r>
              <a:rPr lang="en-US" sz="2659">
                <a:solidFill>
                  <a:srgbClr val="000000">
                    <a:alpha val="44706"/>
                  </a:srgbClr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CREEAZĂ</a:t>
            </a:r>
          </a:p>
        </p:txBody>
      </p:sp>
      <p:sp>
        <p:nvSpPr>
          <p:cNvPr id="65" name="Freeform 65"/>
          <p:cNvSpPr/>
          <p:nvPr/>
        </p:nvSpPr>
        <p:spPr>
          <a:xfrm>
            <a:off x="1028700" y="1942559"/>
            <a:ext cx="1616968" cy="986351"/>
          </a:xfrm>
          <a:custGeom>
            <a:avLst/>
            <a:gdLst/>
            <a:ahLst/>
            <a:cxnLst/>
            <a:rect l="l" t="t" r="r" b="b"/>
            <a:pathLst>
              <a:path w="1616968" h="986351">
                <a:moveTo>
                  <a:pt x="0" y="0"/>
                </a:moveTo>
                <a:lnTo>
                  <a:pt x="1616968" y="0"/>
                </a:lnTo>
                <a:lnTo>
                  <a:pt x="1616968" y="986351"/>
                </a:lnTo>
                <a:lnTo>
                  <a:pt x="0" y="986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TextBox 66"/>
          <p:cNvSpPr txBox="1"/>
          <p:nvPr/>
        </p:nvSpPr>
        <p:spPr>
          <a:xfrm rot="-5400000">
            <a:off x="-440154" y="1366916"/>
            <a:ext cx="2187277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942237" y="427265"/>
            <a:ext cx="1079468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Cui se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adresează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aplicația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645667" y="2169920"/>
            <a:ext cx="9249069" cy="148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6"/>
              </a:lnSpc>
              <a:spcBef>
                <a:spcPct val="0"/>
              </a:spcBef>
            </a:pP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Destinată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echipelor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de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recrutori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din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companii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.</a:t>
            </a:r>
          </a:p>
          <a:p>
            <a:pPr algn="l">
              <a:lnSpc>
                <a:spcPts val="3726"/>
              </a:lnSpc>
              <a:spcBef>
                <a:spcPct val="0"/>
              </a:spcBef>
            </a:pPr>
            <a:endParaRPr lang="en-US" sz="3062" b="1" dirty="0">
              <a:solidFill>
                <a:srgbClr val="565656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3726"/>
              </a:lnSpc>
              <a:spcBef>
                <a:spcPct val="0"/>
              </a:spcBef>
            </a:pPr>
            <a:r>
              <a:rPr lang="en-US" sz="2662" b="1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</a:p>
        </p:txBody>
      </p:sp>
      <p:sp>
        <p:nvSpPr>
          <p:cNvPr id="69" name="Freeform 69"/>
          <p:cNvSpPr/>
          <p:nvPr/>
        </p:nvSpPr>
        <p:spPr>
          <a:xfrm>
            <a:off x="1028700" y="2624067"/>
            <a:ext cx="1616968" cy="986351"/>
          </a:xfrm>
          <a:custGeom>
            <a:avLst/>
            <a:gdLst/>
            <a:ahLst/>
            <a:cxnLst/>
            <a:rect l="l" t="t" r="r" b="b"/>
            <a:pathLst>
              <a:path w="1616968" h="986351">
                <a:moveTo>
                  <a:pt x="0" y="0"/>
                </a:moveTo>
                <a:lnTo>
                  <a:pt x="1616968" y="0"/>
                </a:lnTo>
                <a:lnTo>
                  <a:pt x="1616968" y="986351"/>
                </a:lnTo>
                <a:lnTo>
                  <a:pt x="0" y="986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TextBox 70"/>
          <p:cNvSpPr txBox="1"/>
          <p:nvPr/>
        </p:nvSpPr>
        <p:spPr>
          <a:xfrm>
            <a:off x="2667633" y="2845325"/>
            <a:ext cx="7339794" cy="52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6"/>
              </a:lnSpc>
              <a:spcBef>
                <a:spcPct val="0"/>
              </a:spcBef>
            </a:pP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Nu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este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la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îndemâna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3062" dirty="0" err="1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oricui</a:t>
            </a:r>
            <a:r>
              <a:rPr lang="en-US" sz="3062" dirty="0">
                <a:solidFill>
                  <a:srgbClr val="565656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.</a:t>
            </a:r>
          </a:p>
        </p:txBody>
      </p:sp>
      <p:sp>
        <p:nvSpPr>
          <p:cNvPr id="73" name="CasetăText 72">
            <a:extLst>
              <a:ext uri="{FF2B5EF4-FFF2-40B4-BE49-F238E27FC236}">
                <a16:creationId xmlns:a16="http://schemas.microsoft.com/office/drawing/2014/main" id="{89EAF6C9-66ED-FFB4-0BB9-8CBBBE853BDB}"/>
              </a:ext>
            </a:extLst>
          </p:cNvPr>
          <p:cNvSpPr txBox="1"/>
          <p:nvPr/>
        </p:nvSpPr>
        <p:spPr>
          <a:xfrm>
            <a:off x="17371503" y="972346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4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4629150" y="4629150"/>
            <a:ext cx="10287000" cy="1028700"/>
          </a:xfrm>
          <a:custGeom>
            <a:avLst/>
            <a:gdLst/>
            <a:ahLst/>
            <a:cxnLst/>
            <a:rect l="l" t="t" r="r" b="b"/>
            <a:pathLst>
              <a:path w="10287000" h="1028700">
                <a:moveTo>
                  <a:pt x="0" y="0"/>
                </a:moveTo>
                <a:lnTo>
                  <a:pt x="10287000" y="0"/>
                </a:lnTo>
                <a:lnTo>
                  <a:pt x="10287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33" t="-419588" r="-102803" b="-3693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99985" y="6699611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5400000">
            <a:off x="196822" y="5320278"/>
            <a:ext cx="2187277" cy="29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70"/>
              </a:lnSpc>
            </a:pPr>
            <a:r>
              <a:rPr lang="en-US" sz="1900" spc="95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436" y="359286"/>
            <a:ext cx="6082213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Obiectivele </a:t>
            </a:r>
          </a:p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aplicației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82077" y="1218919"/>
            <a:ext cx="12496323" cy="8467479"/>
            <a:chOff x="0" y="-9525"/>
            <a:chExt cx="16661764" cy="11289972"/>
          </a:xfrm>
        </p:grpSpPr>
        <p:sp>
          <p:nvSpPr>
            <p:cNvPr id="7" name="AutoShape 7"/>
            <p:cNvSpPr/>
            <p:nvPr/>
          </p:nvSpPr>
          <p:spPr>
            <a:xfrm>
              <a:off x="10909651" y="2380612"/>
              <a:ext cx="2043963" cy="0"/>
            </a:xfrm>
            <a:prstGeom prst="line">
              <a:avLst/>
            </a:prstGeom>
            <a:ln w="38100" cap="flat">
              <a:solidFill>
                <a:srgbClr val="A2A2A2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08543" y="262822"/>
              <a:ext cx="9390534" cy="10419455"/>
            </a:xfrm>
            <a:custGeom>
              <a:avLst/>
              <a:gdLst/>
              <a:ahLst/>
              <a:cxnLst/>
              <a:rect l="l" t="t" r="r" b="b"/>
              <a:pathLst>
                <a:path w="9390534" h="10419455">
                  <a:moveTo>
                    <a:pt x="0" y="0"/>
                  </a:moveTo>
                  <a:lnTo>
                    <a:pt x="9390534" y="0"/>
                  </a:lnTo>
                  <a:lnTo>
                    <a:pt x="9390534" y="10419455"/>
                  </a:lnTo>
                  <a:lnTo>
                    <a:pt x="0" y="10419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10149559" y="1601470"/>
              <a:ext cx="1520184" cy="152018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CBC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580510" y="6976041"/>
              <a:ext cx="905570" cy="903738"/>
              <a:chOff x="0" y="0"/>
              <a:chExt cx="812800" cy="81115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D2DE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90594" y="6750178"/>
              <a:ext cx="905570" cy="903738"/>
              <a:chOff x="0" y="0"/>
              <a:chExt cx="812800" cy="81115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6FBB4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219254" y="3710721"/>
              <a:ext cx="905570" cy="903738"/>
              <a:chOff x="0" y="0"/>
              <a:chExt cx="812800" cy="81115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EDF6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8067394" y="3652696"/>
              <a:ext cx="905570" cy="903738"/>
              <a:chOff x="0" y="0"/>
              <a:chExt cx="812800" cy="8111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7AD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456866" y="1909693"/>
              <a:ext cx="905570" cy="903738"/>
              <a:chOff x="0" y="0"/>
              <a:chExt cx="812800" cy="81115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29D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-748281">
              <a:off x="5508917" y="3256222"/>
              <a:ext cx="1068925" cy="792948"/>
            </a:xfrm>
            <a:custGeom>
              <a:avLst/>
              <a:gdLst/>
              <a:ahLst/>
              <a:cxnLst/>
              <a:rect l="l" t="t" r="r" b="b"/>
              <a:pathLst>
                <a:path w="1068925" h="792948">
                  <a:moveTo>
                    <a:pt x="0" y="0"/>
                  </a:moveTo>
                  <a:lnTo>
                    <a:pt x="1068925" y="0"/>
                  </a:lnTo>
                  <a:lnTo>
                    <a:pt x="1068925" y="792947"/>
                  </a:lnTo>
                  <a:lnTo>
                    <a:pt x="0" y="792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580510" y="10036482"/>
              <a:ext cx="3846944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Eliminarea selecției manuale prin analiză automată a CV-urilor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251132" y="7380285"/>
              <a:ext cx="3796854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Algoritm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AI care stabile</a:t>
              </a:r>
              <a:r>
                <a:rPr lang="ro-RO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ște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scoruri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precise,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contextuale</a:t>
              </a:r>
              <a:endParaRPr lang="en-US" sz="1800" dirty="0">
                <a:solidFill>
                  <a:srgbClr val="000000">
                    <a:alpha val="84706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663096"/>
              <a:ext cx="3796854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Manageri + recrutori, cu drepturi distincte în organizație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349405" y="955675"/>
              <a:ext cx="3796854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Încărcare CV, selecție, favorite, rematch, invitații prin email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411493" y="2106724"/>
              <a:ext cx="2621871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Platformă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ușor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de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folosit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gândită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pentru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echipe</a:t>
              </a:r>
              <a:r>
                <a:rPr lang="en-US" sz="1800" dirty="0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800" dirty="0" err="1">
                  <a:solidFill>
                    <a:srgbClr val="000000">
                      <a:alpha val="84706"/>
                    </a:srgbClr>
                  </a:solidFill>
                  <a:latin typeface="Roboto"/>
                  <a:ea typeface="Roboto"/>
                  <a:cs typeface="Roboto"/>
                  <a:sym typeface="Roboto"/>
                </a:rPr>
                <a:t>reale</a:t>
              </a:r>
              <a:endParaRPr lang="en-US" sz="1800" dirty="0">
                <a:solidFill>
                  <a:srgbClr val="000000">
                    <a:alpha val="84706"/>
                  </a:srgb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432565" y="8642358"/>
              <a:ext cx="4218285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endParaRPr/>
            </a:p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Automatizarea procesului</a:t>
              </a:r>
            </a:p>
            <a:p>
              <a:pPr algn="ctr">
                <a:lnSpc>
                  <a:spcPts val="2760"/>
                </a:lnSpc>
              </a:pPr>
              <a:endParaRPr lang="en-US" sz="23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517262" y="6298190"/>
              <a:ext cx="3264594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Compatibilitate candidat–job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66130" y="2739356"/>
              <a:ext cx="3264594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Acces structurat pe roluri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737673" y="-9525"/>
              <a:ext cx="3264594" cy="92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Flux digital complet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677793" y="1499985"/>
              <a:ext cx="3983971" cy="457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 dirty="0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Experiență</a:t>
              </a:r>
              <a:r>
                <a:rPr lang="en-US" sz="23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</a:t>
              </a:r>
              <a:r>
                <a:rPr lang="en-US" sz="2300" b="1" dirty="0" err="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intuitivă</a:t>
              </a:r>
              <a:endParaRPr lang="en-US" sz="2300" b="1" dirty="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38" name="Freeform 38"/>
            <p:cNvSpPr/>
            <p:nvPr/>
          </p:nvSpPr>
          <p:spPr>
            <a:xfrm rot="1579243" flipH="1">
              <a:off x="5306855" y="6353704"/>
              <a:ext cx="1068925" cy="792948"/>
            </a:xfrm>
            <a:custGeom>
              <a:avLst/>
              <a:gdLst/>
              <a:ahLst/>
              <a:cxnLst/>
              <a:rect l="l" t="t" r="r" b="b"/>
              <a:pathLst>
                <a:path w="1068925" h="792948">
                  <a:moveTo>
                    <a:pt x="1068925" y="0"/>
                  </a:moveTo>
                  <a:lnTo>
                    <a:pt x="0" y="0"/>
                  </a:lnTo>
                  <a:lnTo>
                    <a:pt x="0" y="792947"/>
                  </a:lnTo>
                  <a:lnTo>
                    <a:pt x="1068925" y="792947"/>
                  </a:lnTo>
                  <a:lnTo>
                    <a:pt x="106892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 rot="-748281">
              <a:off x="10827974" y="1570237"/>
              <a:ext cx="1068925" cy="792948"/>
            </a:xfrm>
            <a:custGeom>
              <a:avLst/>
              <a:gdLst/>
              <a:ahLst/>
              <a:cxnLst/>
              <a:rect l="l" t="t" r="r" b="b"/>
              <a:pathLst>
                <a:path w="1068925" h="792948">
                  <a:moveTo>
                    <a:pt x="0" y="0"/>
                  </a:moveTo>
                  <a:lnTo>
                    <a:pt x="1068924" y="0"/>
                  </a:lnTo>
                  <a:lnTo>
                    <a:pt x="1068924" y="792948"/>
                  </a:lnTo>
                  <a:lnTo>
                    <a:pt x="0" y="792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 rot="832913" flipH="1">
              <a:off x="7532931" y="3266808"/>
              <a:ext cx="1068925" cy="792948"/>
            </a:xfrm>
            <a:custGeom>
              <a:avLst/>
              <a:gdLst/>
              <a:ahLst/>
              <a:cxnLst/>
              <a:rect l="l" t="t" r="r" b="b"/>
              <a:pathLst>
                <a:path w="1068925" h="792948">
                  <a:moveTo>
                    <a:pt x="1068925" y="0"/>
                  </a:moveTo>
                  <a:lnTo>
                    <a:pt x="0" y="0"/>
                  </a:lnTo>
                  <a:lnTo>
                    <a:pt x="0" y="792947"/>
                  </a:lnTo>
                  <a:lnTo>
                    <a:pt x="1068925" y="792947"/>
                  </a:lnTo>
                  <a:lnTo>
                    <a:pt x="1068925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 rot="-748281">
              <a:off x="2951618" y="6528899"/>
              <a:ext cx="1068925" cy="792948"/>
            </a:xfrm>
            <a:custGeom>
              <a:avLst/>
              <a:gdLst/>
              <a:ahLst/>
              <a:cxnLst/>
              <a:rect l="l" t="t" r="r" b="b"/>
              <a:pathLst>
                <a:path w="1068925" h="792948">
                  <a:moveTo>
                    <a:pt x="0" y="0"/>
                  </a:moveTo>
                  <a:lnTo>
                    <a:pt x="1068925" y="0"/>
                  </a:lnTo>
                  <a:lnTo>
                    <a:pt x="1068925" y="792948"/>
                  </a:lnTo>
                  <a:lnTo>
                    <a:pt x="0" y="792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CasetăText 43">
            <a:extLst>
              <a:ext uri="{FF2B5EF4-FFF2-40B4-BE49-F238E27FC236}">
                <a16:creationId xmlns:a16="http://schemas.microsoft.com/office/drawing/2014/main" id="{0D275C9C-0DC5-F3F6-2E8F-9D519DA370BE}"/>
              </a:ext>
            </a:extLst>
          </p:cNvPr>
          <p:cNvSpPr txBox="1"/>
          <p:nvPr/>
        </p:nvSpPr>
        <p:spPr>
          <a:xfrm>
            <a:off x="17373600" y="971595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5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848795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6516076" y="-1484924"/>
            <a:ext cx="5255847" cy="18288000"/>
          </a:xfrm>
          <a:custGeom>
            <a:avLst/>
            <a:gdLst/>
            <a:ahLst/>
            <a:cxnLst/>
            <a:rect l="l" t="t" r="r" b="b"/>
            <a:pathLst>
              <a:path w="5255847" h="18288000">
                <a:moveTo>
                  <a:pt x="0" y="0"/>
                </a:moveTo>
                <a:lnTo>
                  <a:pt x="5255848" y="0"/>
                </a:lnTo>
                <a:lnTo>
                  <a:pt x="5255848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464" r="-2425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-79226" y="1520044"/>
            <a:ext cx="2187277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785167" y="465461"/>
            <a:ext cx="12121833" cy="412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Stack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tehnologic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utilizat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în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arhitectura</a:t>
            </a:r>
            <a:r>
              <a:rPr lang="en-US" sz="90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0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sistemului</a:t>
            </a:r>
            <a:endParaRPr lang="en-US" sz="9000" dirty="0">
              <a:solidFill>
                <a:srgbClr val="34343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12" name="Imagine 11" descr="O imagine care conține diagramă, text, Font, cerc&#10;&#10;Conținutul generat de inteligența artificială poate fi incorect.">
            <a:extLst>
              <a:ext uri="{FF2B5EF4-FFF2-40B4-BE49-F238E27FC236}">
                <a16:creationId xmlns:a16="http://schemas.microsoft.com/office/drawing/2014/main" id="{44E814C6-6261-24BD-B3AD-55355FD8E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62277"/>
            <a:ext cx="18270071" cy="3582755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97C23861-E518-66FC-9D07-57177988BACF}"/>
              </a:ext>
            </a:extLst>
          </p:cNvPr>
          <p:cNvSpPr txBox="1"/>
          <p:nvPr/>
        </p:nvSpPr>
        <p:spPr>
          <a:xfrm>
            <a:off x="6858000" y="7051302"/>
            <a:ext cx="37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←</a:t>
            </a:r>
            <a:endParaRPr lang="en-US" b="1" dirty="0"/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D710D5D9-CC86-CD66-A5BB-59A40AA0CC63}"/>
              </a:ext>
            </a:extLst>
          </p:cNvPr>
          <p:cNvSpPr txBox="1"/>
          <p:nvPr/>
        </p:nvSpPr>
        <p:spPr>
          <a:xfrm>
            <a:off x="9067800" y="7402854"/>
            <a:ext cx="373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←</a:t>
            </a:r>
            <a:endParaRPr lang="en-US" dirty="0"/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9EDD3B24-1A72-9D20-7B13-DD221A44FBA4}"/>
              </a:ext>
            </a:extLst>
          </p:cNvPr>
          <p:cNvSpPr txBox="1"/>
          <p:nvPr/>
        </p:nvSpPr>
        <p:spPr>
          <a:xfrm>
            <a:off x="15468600" y="7962900"/>
            <a:ext cx="914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←</a:t>
            </a:r>
            <a:endParaRPr lang="en-US" sz="2000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B3C97E5B-165D-A71D-D011-B1C2F747B02A}"/>
              </a:ext>
            </a:extLst>
          </p:cNvPr>
          <p:cNvSpPr txBox="1"/>
          <p:nvPr/>
        </p:nvSpPr>
        <p:spPr>
          <a:xfrm>
            <a:off x="17449800" y="9704932"/>
            <a:ext cx="9305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6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4837" r="-164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5678" y="369332"/>
            <a:ext cx="16682393" cy="9717494"/>
          </a:xfrm>
          <a:custGeom>
            <a:avLst/>
            <a:gdLst/>
            <a:ahLst/>
            <a:cxnLst/>
            <a:rect l="l" t="t" r="r" b="b"/>
            <a:pathLst>
              <a:path w="16682393" h="9717494">
                <a:moveTo>
                  <a:pt x="0" y="0"/>
                </a:moveTo>
                <a:lnTo>
                  <a:pt x="16682393" y="0"/>
                </a:lnTo>
                <a:lnTo>
                  <a:pt x="16682393" y="9717494"/>
                </a:lnTo>
                <a:lnTo>
                  <a:pt x="0" y="9717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565656"/>
            </a:solidFill>
            <a:prstDash val="solid"/>
            <a:miter/>
          </a:ln>
        </p:spPr>
        <p:txBody>
          <a:bodyPr/>
          <a:lstStyle/>
          <a:p>
            <a:r>
              <a:rPr lang="en-US" sz="1800"/>
              <a:t>←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00800" y="312273"/>
            <a:ext cx="10224776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9"/>
              </a:lnSpc>
            </a:pPr>
            <a:r>
              <a:rPr lang="en-US" sz="7591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7591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Arhitectura</a:t>
            </a:r>
            <a:r>
              <a:rPr lang="en-US" sz="7591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7591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modulară</a:t>
            </a:r>
            <a:r>
              <a:rPr lang="en-US" sz="7591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a </a:t>
            </a:r>
            <a:r>
              <a:rPr lang="en-US" sz="7591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aplicației</a:t>
            </a:r>
            <a:endParaRPr lang="en-US" sz="7591" dirty="0">
              <a:solidFill>
                <a:srgbClr val="34343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7839033" y="4046446"/>
            <a:ext cx="9525" cy="2397028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-5400000">
            <a:off x="16874118" y="7413136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5CD87869-EC04-571F-405E-42A8ED50F035}"/>
              </a:ext>
            </a:extLst>
          </p:cNvPr>
          <p:cNvSpPr txBox="1"/>
          <p:nvPr/>
        </p:nvSpPr>
        <p:spPr>
          <a:xfrm>
            <a:off x="7848600" y="52280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←</a:t>
            </a:r>
            <a:endParaRPr lang="en-US" dirty="0"/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86AC2BB6-B1DE-F4BC-6EEE-DBCE3597A1BB}"/>
              </a:ext>
            </a:extLst>
          </p:cNvPr>
          <p:cNvSpPr txBox="1"/>
          <p:nvPr/>
        </p:nvSpPr>
        <p:spPr>
          <a:xfrm>
            <a:off x="17395066" y="983113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7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685524" y="-2908171"/>
            <a:ext cx="8993151" cy="16230600"/>
          </a:xfrm>
          <a:custGeom>
            <a:avLst/>
            <a:gdLst/>
            <a:ahLst/>
            <a:cxnLst/>
            <a:rect l="l" t="t" r="r" b="b"/>
            <a:pathLst>
              <a:path w="8993151" h="16230600">
                <a:moveTo>
                  <a:pt x="0" y="0"/>
                </a:moveTo>
                <a:lnTo>
                  <a:pt x="8993150" y="0"/>
                </a:lnTo>
                <a:lnTo>
                  <a:pt x="8993150" y="16230600"/>
                </a:lnTo>
                <a:lnTo>
                  <a:pt x="0" y="1623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391" r="-16880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79733" y="362928"/>
            <a:ext cx="9525" cy="2397028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6800" y="2745772"/>
            <a:ext cx="16230600" cy="6512528"/>
          </a:xfrm>
          <a:custGeom>
            <a:avLst/>
            <a:gdLst/>
            <a:ahLst/>
            <a:cxnLst/>
            <a:rect l="l" t="t" r="r" b="b"/>
            <a:pathLst>
              <a:path w="16230600" h="6512528">
                <a:moveTo>
                  <a:pt x="0" y="0"/>
                </a:moveTo>
                <a:lnTo>
                  <a:pt x="16230600" y="0"/>
                </a:lnTo>
                <a:lnTo>
                  <a:pt x="16230600" y="6512528"/>
                </a:lnTo>
                <a:lnTo>
                  <a:pt x="0" y="651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569279" y="1340399"/>
            <a:ext cx="1834468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20"/>
              </a:lnSpc>
            </a:pPr>
            <a:r>
              <a:rPr lang="en-US" sz="61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Rute REST </a:t>
            </a:r>
            <a:r>
              <a:rPr lang="en-US" sz="61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utilizate</a:t>
            </a:r>
            <a:r>
              <a:rPr lang="en-US" sz="61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în</a:t>
            </a:r>
            <a:r>
              <a:rPr lang="en-US" sz="61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dezvolatrea</a:t>
            </a:r>
            <a:r>
              <a:rPr lang="en-US" sz="6100" dirty="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6100" dirty="0" err="1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aplicației</a:t>
            </a:r>
            <a:endParaRPr lang="en-US" sz="6100" dirty="0">
              <a:solidFill>
                <a:srgbClr val="34343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 rot="-5400000">
            <a:off x="-385182" y="3729619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AC86270F-EDBF-72B4-253A-12014C8BBF6E}"/>
              </a:ext>
            </a:extLst>
          </p:cNvPr>
          <p:cNvSpPr txBox="1"/>
          <p:nvPr/>
        </p:nvSpPr>
        <p:spPr>
          <a:xfrm>
            <a:off x="17297400" y="9741741"/>
            <a:ext cx="993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8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64837" r="-1648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84000" y="3836900"/>
            <a:ext cx="9525" cy="2740991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 rot="-5400000">
            <a:off x="226730" y="1802096"/>
            <a:ext cx="2187277" cy="6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000" spc="100">
                <a:solidFill>
                  <a:srgbClr val="737373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SCSS - MAI 2025</a:t>
            </a:r>
          </a:p>
          <a:p>
            <a:pPr algn="r">
              <a:lnSpc>
                <a:spcPts val="2600"/>
              </a:lnSpc>
            </a:pPr>
            <a:endParaRPr lang="en-US" sz="2000" spc="100">
              <a:solidFill>
                <a:srgbClr val="737373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14065" y="742594"/>
            <a:ext cx="1344523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34343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Fluxul utilizatorului în cadrul site-ului web </a:t>
            </a: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E7404AE1-F2D5-4099-CDE9-50EFA3FFCEC5}"/>
              </a:ext>
            </a:extLst>
          </p:cNvPr>
          <p:cNvSpPr txBox="1"/>
          <p:nvPr/>
        </p:nvSpPr>
        <p:spPr>
          <a:xfrm>
            <a:off x="4572000" y="496107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7" name="Imagine 16">
            <a:extLst>
              <a:ext uri="{FF2B5EF4-FFF2-40B4-BE49-F238E27FC236}">
                <a16:creationId xmlns:a16="http://schemas.microsoft.com/office/drawing/2014/main" id="{E8FCA115-1BB3-1737-31F8-C2462DCD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82" y="3379631"/>
            <a:ext cx="16717836" cy="6396520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31FA86B3-1EC2-FB1C-E650-A3E691FE3B5B}"/>
              </a:ext>
            </a:extLst>
          </p:cNvPr>
          <p:cNvSpPr txBox="1"/>
          <p:nvPr/>
        </p:nvSpPr>
        <p:spPr>
          <a:xfrm>
            <a:off x="17502918" y="981775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9</a:t>
            </a:r>
            <a:r>
              <a:rPr lang="en-US" sz="1800" spc="124" dirty="0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/16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862</Words>
  <Application>Microsoft Office PowerPoint</Application>
  <PresentationFormat>Particularizare</PresentationFormat>
  <Paragraphs>203</Paragraphs>
  <Slides>16</Slides>
  <Notes>15</Notes>
  <HiddenSlides>0</HiddenSlides>
  <MMClips>0</MMClips>
  <ScaleCrop>false</ScaleCrop>
  <HeadingPairs>
    <vt:vector size="8" baseType="variant">
      <vt:variant>
        <vt:lpstr>Fonturi utilizate</vt:lpstr>
      </vt:variant>
      <vt:variant>
        <vt:i4>8</vt:i4>
      </vt:variant>
      <vt:variant>
        <vt:lpstr>Temă</vt:lpstr>
      </vt:variant>
      <vt:variant>
        <vt:i4>1</vt:i4>
      </vt:variant>
      <vt:variant>
        <vt:lpstr>Servere OLE încorporate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6" baseType="lpstr">
      <vt:lpstr>HK Grotesk Bold</vt:lpstr>
      <vt:lpstr>Calibri</vt:lpstr>
      <vt:lpstr>HK Grotesk Medium</vt:lpstr>
      <vt:lpstr>Fascinate Inline</vt:lpstr>
      <vt:lpstr>Abril Fatface</vt:lpstr>
      <vt:lpstr>Roboto Bold</vt:lpstr>
      <vt:lpstr>Roboto</vt:lpstr>
      <vt:lpstr>Arial</vt:lpstr>
      <vt:lpstr>Office Theme</vt:lpstr>
      <vt:lpstr>Worksheet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SCSS_prezentare</dc:title>
  <cp:lastModifiedBy>Mădălina-Maria Mihălucă</cp:lastModifiedBy>
  <cp:revision>11</cp:revision>
  <dcterms:created xsi:type="dcterms:W3CDTF">2006-08-16T00:00:00Z</dcterms:created>
  <dcterms:modified xsi:type="dcterms:W3CDTF">2025-05-09T07:12:10Z</dcterms:modified>
  <dc:identifier>DAGmlIdoCSs</dc:identifier>
</cp:coreProperties>
</file>